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sldIdLst>
    <p:sldId id="294" r:id="rId3"/>
  </p:sldIdLst>
  <p:sldSz cx="43891200" cy="32918400"/>
  <p:notesSz cx="7315200" cy="96012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6708">
          <p15:clr>
            <a:srgbClr val="A4A3A4"/>
          </p15:clr>
        </p15:guide>
        <p15:guide id="6" pos="20904">
          <p15:clr>
            <a:srgbClr val="A4A3A4"/>
          </p15:clr>
        </p15:guide>
        <p15:guide id="7" pos="7082">
          <p15:clr>
            <a:srgbClr val="A4A3A4"/>
          </p15:clr>
        </p15:guide>
        <p15:guide id="8" pos="20582">
          <p15:clr>
            <a:srgbClr val="A4A3A4"/>
          </p15:clr>
        </p15:guide>
        <p15:guide id="9" pos="27330">
          <p15:clr>
            <a:srgbClr val="A4A3A4"/>
          </p15:clr>
        </p15:guide>
        <p15:guide id="10" pos="326">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3B7193"/>
    <a:srgbClr val="2C556E"/>
    <a:srgbClr val="E7E7E5"/>
    <a:srgbClr val="E4E7E8"/>
    <a:srgbClr val="EDE8DF"/>
    <a:srgbClr val="E0E9E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4830" autoAdjust="0"/>
  </p:normalViewPr>
  <p:slideViewPr>
    <p:cSldViewPr snapToGrid="0" snapToObjects="1" showGuides="1">
      <p:cViewPr varScale="1">
        <p:scale>
          <a:sx n="12" d="100"/>
          <a:sy n="12" d="100"/>
        </p:scale>
        <p:origin x="1808" y="94"/>
      </p:cViewPr>
      <p:guideLst>
        <p:guide orient="horz" pos="3318"/>
        <p:guide orient="horz" pos="288"/>
        <p:guide orient="horz" pos="20160"/>
        <p:guide orient="horz"/>
        <p:guide pos="6708"/>
        <p:guide pos="20904"/>
        <p:guide pos="7082"/>
        <p:guide pos="20582"/>
        <p:guide pos="27330"/>
        <p:guide pos="326"/>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28" tIns="48314" rIns="96628" bIns="48314"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28" tIns="48314" rIns="96628" bIns="48314" rtlCol="0"/>
          <a:lstStyle>
            <a:lvl1pPr algn="r">
              <a:defRPr sz="1300"/>
            </a:lvl1pPr>
          </a:lstStyle>
          <a:p>
            <a:fld id="{E6CC2317-6751-4CD4-9995-8782DD78E936}" type="datetimeFigureOut">
              <a:rPr lang="en-US" smtClean="0"/>
              <a:pPr/>
              <a:t>12/6/2022</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28" tIns="48314" rIns="96628" bIns="48314"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28" tIns="48314" rIns="96628" bIns="483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28" tIns="48314" rIns="96628" bIns="48314"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28" tIns="48314" rIns="96628" bIns="48314" rtlCol="0" anchor="b"/>
          <a:lstStyle>
            <a:lvl1pPr algn="r">
              <a:defRPr sz="13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119091248"/>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34975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rifold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7049" y="6021370"/>
            <a:ext cx="101965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27049" y="5267325"/>
            <a:ext cx="10196513"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17525" y="14197507"/>
            <a:ext cx="1021079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252201" y="6021371"/>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242675" y="5267326"/>
            <a:ext cx="214312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1252201" y="20505756"/>
            <a:ext cx="2142172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252201" y="19751711"/>
            <a:ext cx="2142172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185100" y="5267325"/>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185099" y="6021370"/>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185098" y="14257357"/>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185097" y="1501140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185095" y="25679401"/>
            <a:ext cx="102012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185096" y="26433446"/>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27049" y="14951552"/>
            <a:ext cx="10201275"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11224245" y="1785731"/>
            <a:ext cx="21421724" cy="1280160"/>
          </a:xfrm>
          <a:prstGeom prst="rect">
            <a:avLst/>
          </a:prstGeom>
        </p:spPr>
        <p:txBody>
          <a:bodyPr>
            <a:normAutofit/>
          </a:bodyPr>
          <a:lstStyle>
            <a:lvl1pPr marL="0" indent="0" algn="ctr">
              <a:buFontTx/>
              <a:buNone/>
              <a:defRPr sz="6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7" name="Text Placeholder 76"/>
          <p:cNvSpPr>
            <a:spLocks noGrp="1"/>
          </p:cNvSpPr>
          <p:nvPr>
            <p:ph type="body" sz="quarter" idx="184" hasCustomPrompt="1"/>
          </p:nvPr>
        </p:nvSpPr>
        <p:spPr>
          <a:xfrm>
            <a:off x="11224245" y="3117452"/>
            <a:ext cx="21421724" cy="1163782"/>
          </a:xfrm>
          <a:prstGeom prst="rect">
            <a:avLst/>
          </a:prstGeom>
        </p:spPr>
        <p:txBody>
          <a:bodyPr>
            <a:normAutofit/>
          </a:bodyPr>
          <a:lstStyle>
            <a:lvl1pPr marL="0" indent="0" algn="ctr">
              <a:buFontTx/>
              <a:buNone/>
              <a:defRPr sz="54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8" name="Text Placeholder 76"/>
          <p:cNvSpPr>
            <a:spLocks noGrp="1"/>
          </p:cNvSpPr>
          <p:nvPr>
            <p:ph type="body" sz="quarter" idx="185" hasCustomPrompt="1"/>
          </p:nvPr>
        </p:nvSpPr>
        <p:spPr>
          <a:xfrm>
            <a:off x="11224245" y="417443"/>
            <a:ext cx="21421724" cy="1280160"/>
          </a:xfrm>
          <a:prstGeom prst="rect">
            <a:avLst/>
          </a:prstGeom>
        </p:spPr>
        <p:txBody>
          <a:bodyPr>
            <a:normAutofit/>
          </a:bodyPr>
          <a:lstStyle>
            <a:lvl1pPr marL="0" indent="0" algn="ctr">
              <a:buFontTx/>
              <a:buNone/>
              <a:defRPr sz="88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3685237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819153" y="32232601"/>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01653003-AF6A-CE42-AF77-467563BA894E}"/>
              </a:ext>
            </a:extLst>
          </p:cNvPr>
          <p:cNvGraphicFramePr>
            <a:graphicFrameLocks noGrp="1"/>
          </p:cNvGraphicFramePr>
          <p:nvPr userDrawn="1">
            <p:extLst>
              <p:ext uri="{D42A27DB-BD31-4B8C-83A1-F6EECF244321}">
                <p14:modId xmlns:p14="http://schemas.microsoft.com/office/powerpoint/2010/main" val="4250534553"/>
              </p:ext>
            </p:extLst>
          </p:nvPr>
        </p:nvGraphicFramePr>
        <p:xfrm>
          <a:off x="-10611120" y="14098"/>
          <a:ext cx="9776869" cy="32750835"/>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b="1" i="0" dirty="0">
                          <a:solidFill>
                            <a:srgbClr val="FFC000"/>
                          </a:solidFill>
                          <a:latin typeface="Arial"/>
                          <a:cs typeface="Arial"/>
                        </a:rPr>
                        <a:t>36"x48” Trifold </a:t>
                      </a:r>
                      <a:r>
                        <a:rPr lang="en-US" sz="2000" i="0" dirty="0">
                          <a:solidFill>
                            <a:srgbClr val="D9D9D9"/>
                          </a:solidFill>
                          <a:latin typeface="Arial"/>
                          <a:cs typeface="Arial"/>
                        </a:rPr>
                        <a:t>presentation poster board.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644032">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poster template for a </a:t>
                      </a:r>
                      <a:br>
                        <a:rPr lang="en-US" sz="2000" dirty="0">
                          <a:solidFill>
                            <a:schemeClr val="bg1"/>
                          </a:solidFill>
                          <a:latin typeface="Arial" panose="020B0604020202020204" pitchFamily="34" charset="0"/>
                          <a:cs typeface="Arial" panose="020B0604020202020204" pitchFamily="34" charset="0"/>
                        </a:rPr>
                      </a:br>
                      <a:r>
                        <a:rPr lang="en-US" sz="4800" b="1" dirty="0">
                          <a:solidFill>
                            <a:srgbClr val="FFC000"/>
                          </a:solidFill>
                          <a:latin typeface="Arial" panose="020B0604020202020204" pitchFamily="34" charset="0"/>
                          <a:cs typeface="Arial" panose="020B0604020202020204" pitchFamily="34" charset="0"/>
                        </a:rPr>
                        <a:t>TRIFOLD</a:t>
                      </a:r>
                      <a:br>
                        <a:rPr lang="en-US" sz="36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(3 feet tall by 4 feet wide)</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presentation board</a:t>
                      </a:r>
                    </a:p>
                    <a:p>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endParaRPr lang="en-US" sz="20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88BF79A5-2E39-B244-8274-FC9BFF416B62}"/>
              </a:ext>
            </a:extLst>
          </p:cNvPr>
          <p:cNvGraphicFramePr>
            <a:graphicFrameLocks noGrp="1"/>
          </p:cNvGraphicFramePr>
          <p:nvPr userDrawn="1">
            <p:extLst>
              <p:ext uri="{D42A27DB-BD31-4B8C-83A1-F6EECF244321}">
                <p14:modId xmlns:p14="http://schemas.microsoft.com/office/powerpoint/2010/main" val="350521151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819153" y="32232601"/>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1226230357"/>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A115B69-8A4D-0017-CC68-45FA029D3999}"/>
              </a:ext>
            </a:extLst>
          </p:cNvPr>
          <p:cNvPicPr>
            <a:picLocks noChangeAspect="1"/>
          </p:cNvPicPr>
          <p:nvPr/>
        </p:nvPicPr>
        <p:blipFill>
          <a:blip r:embed="rId3"/>
          <a:stretch>
            <a:fillRect/>
          </a:stretch>
        </p:blipFill>
        <p:spPr>
          <a:xfrm>
            <a:off x="12529946" y="2194058"/>
            <a:ext cx="9863373" cy="5427609"/>
          </a:xfrm>
          <a:prstGeom prst="rect">
            <a:avLst/>
          </a:prstGeom>
        </p:spPr>
      </p:pic>
      <p:sp>
        <p:nvSpPr>
          <p:cNvPr id="36" name="Text Placeholder 35"/>
          <p:cNvSpPr>
            <a:spLocks noGrp="1"/>
          </p:cNvSpPr>
          <p:nvPr>
            <p:ph type="body" sz="quarter" idx="10"/>
          </p:nvPr>
        </p:nvSpPr>
        <p:spPr>
          <a:xfrm>
            <a:off x="11788779" y="7767684"/>
            <a:ext cx="21776006" cy="3170076"/>
          </a:xfrm>
        </p:spPr>
        <p:txBody>
          <a:bodyPr/>
          <a:lstStyle/>
          <a:p>
            <a:r>
              <a:rPr lang="en-US" sz="3600" dirty="0">
                <a:effectLst/>
                <a:latin typeface="Times New Roman" panose="02020603050405020304" pitchFamily="18" charset="0"/>
                <a:ea typeface="Calibri" panose="020F0502020204030204" pitchFamily="34" charset="0"/>
              </a:rPr>
              <a:t>     </a:t>
            </a:r>
            <a:r>
              <a:rPr lang="en-US" sz="2800" b="1" i="0" u="none" strike="noStrike" dirty="0">
                <a:solidFill>
                  <a:srgbClr val="000000"/>
                </a:solidFill>
                <a:effectLst/>
                <a:latin typeface="Times New Roman" panose="02020603050405020304" pitchFamily="18" charset="0"/>
              </a:rPr>
              <a:t>This paper applies sEMG enveloping, median frequency, and coherence to the Sollerman Hand Function Test Dataset recorded by Jarque Bou et al in order to differentiate sEMG activity during pinching and grasping tasks. Pinches and Grasps were found to cause very different activation patterns in sEMG spot 3 relating to flexion of digits I - V. Median frequency was found to be less correlated with differentiation and provided information about the degree of object manipulation performed during each task.  Coherence was shown to increase between flexors and extensors with intensity of task, some spectral results correlated between finger flexor and extensor power spectra.</a:t>
            </a:r>
            <a:endParaRPr lang="en-US" sz="4400" dirty="0"/>
          </a:p>
        </p:txBody>
      </p:sp>
      <p:sp>
        <p:nvSpPr>
          <p:cNvPr id="37" name="Text Placeholder 36"/>
          <p:cNvSpPr>
            <a:spLocks noGrp="1"/>
          </p:cNvSpPr>
          <p:nvPr>
            <p:ph type="body" sz="quarter" idx="11"/>
          </p:nvPr>
        </p:nvSpPr>
        <p:spPr>
          <a:xfrm>
            <a:off x="11701965" y="7262429"/>
            <a:ext cx="21776006" cy="923322"/>
          </a:xfrm>
        </p:spPr>
        <p:txBody>
          <a:bodyPr/>
          <a:lstStyle/>
          <a:p>
            <a:r>
              <a:rPr lang="en-US" sz="4800" dirty="0"/>
              <a:t>Abstract</a:t>
            </a:r>
            <a:endParaRPr lang="en-US" dirty="0"/>
          </a:p>
        </p:txBody>
      </p:sp>
      <p:sp>
        <p:nvSpPr>
          <p:cNvPr id="38" name="Text Placeholder 37"/>
          <p:cNvSpPr>
            <a:spLocks noGrp="1"/>
          </p:cNvSpPr>
          <p:nvPr>
            <p:ph type="body" sz="quarter" idx="20"/>
          </p:nvPr>
        </p:nvSpPr>
        <p:spPr>
          <a:xfrm>
            <a:off x="1459499" y="1195231"/>
            <a:ext cx="10210799" cy="923322"/>
          </a:xfrm>
        </p:spPr>
        <p:txBody>
          <a:bodyPr/>
          <a:lstStyle/>
          <a:p>
            <a:r>
              <a:rPr lang="en-US" sz="4800" dirty="0"/>
              <a:t>Introduction</a:t>
            </a:r>
          </a:p>
        </p:txBody>
      </p:sp>
      <p:sp>
        <p:nvSpPr>
          <p:cNvPr id="39" name="Text Placeholder 38"/>
          <p:cNvSpPr>
            <a:spLocks noGrp="1"/>
          </p:cNvSpPr>
          <p:nvPr>
            <p:ph type="body" sz="quarter" idx="21"/>
          </p:nvPr>
        </p:nvSpPr>
        <p:spPr>
          <a:xfrm>
            <a:off x="12371717" y="11043663"/>
            <a:ext cx="8228975" cy="3896429"/>
          </a:xfrm>
        </p:spPr>
        <p:txBody>
          <a:bodyPr/>
          <a:lstStyle/>
          <a:p>
            <a:pPr marL="342900" indent="-342900">
              <a:buFont typeface="Arial" panose="020B0604020202020204" pitchFamily="34" charset="0"/>
              <a:buChar char="•"/>
            </a:pPr>
            <a:r>
              <a:rPr lang="en-US" sz="3600" dirty="0"/>
              <a:t>MATLAB</a:t>
            </a:r>
          </a:p>
          <a:p>
            <a:pPr marL="342900" indent="-342900">
              <a:buFont typeface="Arial" panose="020B0604020202020204" pitchFamily="34" charset="0"/>
              <a:buChar char="•"/>
            </a:pPr>
            <a:r>
              <a:rPr lang="en-US" sz="3600" dirty="0"/>
              <a:t>Comparison:</a:t>
            </a:r>
            <a:br>
              <a:rPr lang="en-US" sz="3600" dirty="0"/>
            </a:br>
            <a:r>
              <a:rPr lang="en-US" sz="3600" dirty="0"/>
              <a:t>- Activation</a:t>
            </a:r>
            <a:br>
              <a:rPr lang="en-US" sz="3600" dirty="0"/>
            </a:br>
            <a:r>
              <a:rPr lang="en-US" sz="3600" dirty="0"/>
              <a:t>- Joint Angle Motion</a:t>
            </a:r>
            <a:br>
              <a:rPr lang="en-US" sz="3600" dirty="0"/>
            </a:br>
            <a:r>
              <a:rPr lang="en-US" sz="3600" dirty="0"/>
              <a:t>- Power Spectra</a:t>
            </a:r>
            <a:br>
              <a:rPr lang="en-US" sz="3600" dirty="0"/>
            </a:br>
            <a:r>
              <a:rPr lang="en-US" sz="3600" dirty="0"/>
              <a:t>- Coherence</a:t>
            </a:r>
          </a:p>
        </p:txBody>
      </p:sp>
      <p:sp>
        <p:nvSpPr>
          <p:cNvPr id="40" name="Text Placeholder 39"/>
          <p:cNvSpPr>
            <a:spLocks noGrp="1"/>
          </p:cNvSpPr>
          <p:nvPr>
            <p:ph type="body" sz="quarter" idx="22"/>
          </p:nvPr>
        </p:nvSpPr>
        <p:spPr>
          <a:xfrm>
            <a:off x="11757112" y="10584263"/>
            <a:ext cx="21431250" cy="923322"/>
          </a:xfrm>
        </p:spPr>
        <p:txBody>
          <a:bodyPr/>
          <a:lstStyle/>
          <a:p>
            <a:r>
              <a:rPr lang="en-US" sz="4800" dirty="0"/>
              <a:t>Methods</a:t>
            </a:r>
          </a:p>
        </p:txBody>
      </p:sp>
      <p:sp>
        <p:nvSpPr>
          <p:cNvPr id="43" name="Text Placeholder 42"/>
          <p:cNvSpPr>
            <a:spLocks noGrp="1"/>
          </p:cNvSpPr>
          <p:nvPr>
            <p:ph type="body" sz="quarter" idx="25"/>
          </p:nvPr>
        </p:nvSpPr>
        <p:spPr>
          <a:xfrm>
            <a:off x="33980053" y="13928628"/>
            <a:ext cx="10201275" cy="923322"/>
          </a:xfrm>
        </p:spPr>
        <p:txBody>
          <a:bodyPr/>
          <a:lstStyle/>
          <a:p>
            <a:r>
              <a:rPr lang="en-US" sz="4800" dirty="0"/>
              <a:t>Conclusions</a:t>
            </a:r>
            <a:endParaRPr lang="en-US" dirty="0"/>
          </a:p>
        </p:txBody>
      </p:sp>
      <p:sp>
        <p:nvSpPr>
          <p:cNvPr id="44" name="Text Placeholder 43"/>
          <p:cNvSpPr>
            <a:spLocks noGrp="1"/>
          </p:cNvSpPr>
          <p:nvPr>
            <p:ph type="body" sz="quarter" idx="26"/>
          </p:nvPr>
        </p:nvSpPr>
        <p:spPr>
          <a:xfrm>
            <a:off x="34964504" y="14499489"/>
            <a:ext cx="8926696" cy="7996013"/>
          </a:xfrm>
        </p:spPr>
        <p:txBody>
          <a:bodyPr/>
          <a:lstStyle/>
          <a:p>
            <a:pPr marL="342900" indent="-342900">
              <a:buFont typeface="Arial" panose="020B0604020202020204" pitchFamily="34" charset="0"/>
              <a:buChar char="•"/>
            </a:pPr>
            <a:r>
              <a:rPr lang="en-US" sz="3600" dirty="0"/>
              <a:t>Pinch and Grasp tasks were differentiated using sEMG activation from spot 3</a:t>
            </a:r>
          </a:p>
          <a:p>
            <a:pPr marL="342900" indent="-342900">
              <a:buFont typeface="Arial" panose="020B0604020202020204" pitchFamily="34" charset="0"/>
              <a:buChar char="•"/>
            </a:pPr>
            <a:r>
              <a:rPr lang="en-US" sz="3600" dirty="0"/>
              <a:t>As forces required to perform tasks increased, intensity of activation increased</a:t>
            </a:r>
          </a:p>
          <a:p>
            <a:pPr marL="342900" indent="-342900">
              <a:buFont typeface="Arial" panose="020B0604020202020204" pitchFamily="34" charset="0"/>
              <a:buChar char="•"/>
            </a:pPr>
            <a:r>
              <a:rPr lang="en-US" sz="3600" dirty="0"/>
              <a:t>Tasks where a high degree of object manipulation was required had higher median frequencies than those requiring stabilization</a:t>
            </a:r>
          </a:p>
          <a:p>
            <a:pPr marL="342900" indent="-342900">
              <a:buFont typeface="Arial" panose="020B0604020202020204" pitchFamily="34" charset="0"/>
              <a:buChar char="•"/>
            </a:pPr>
            <a:r>
              <a:rPr lang="en-US" sz="3600" dirty="0"/>
              <a:t>Coherence results were subdivided into three categories</a:t>
            </a:r>
            <a:br>
              <a:rPr lang="en-US" sz="3600" dirty="0"/>
            </a:br>
            <a:r>
              <a:rPr lang="en-US" sz="3600" dirty="0"/>
              <a:t>- Mutual Source Coherence</a:t>
            </a:r>
            <a:br>
              <a:rPr lang="en-US" sz="3600" dirty="0"/>
            </a:br>
            <a:r>
              <a:rPr lang="en-US" sz="3600" dirty="0"/>
              <a:t>- Mutual Innervation</a:t>
            </a:r>
            <a:br>
              <a:rPr lang="en-US" sz="3600" dirty="0"/>
            </a:br>
            <a:r>
              <a:rPr lang="en-US" sz="3600" dirty="0"/>
              <a:t>- Anticipatory Activation</a:t>
            </a:r>
          </a:p>
        </p:txBody>
      </p:sp>
      <p:sp>
        <p:nvSpPr>
          <p:cNvPr id="45" name="Text Placeholder 44"/>
          <p:cNvSpPr>
            <a:spLocks noGrp="1"/>
          </p:cNvSpPr>
          <p:nvPr>
            <p:ph type="body" sz="quarter" idx="27"/>
          </p:nvPr>
        </p:nvSpPr>
        <p:spPr>
          <a:xfrm>
            <a:off x="33446304" y="22179016"/>
            <a:ext cx="10201275" cy="923322"/>
          </a:xfrm>
        </p:spPr>
        <p:txBody>
          <a:bodyPr/>
          <a:lstStyle/>
          <a:p>
            <a:r>
              <a:rPr lang="en-US" sz="4800" dirty="0"/>
              <a:t>References</a:t>
            </a:r>
            <a:endParaRPr lang="en-US" dirty="0"/>
          </a:p>
        </p:txBody>
      </p:sp>
      <p:sp>
        <p:nvSpPr>
          <p:cNvPr id="46" name="Text Placeholder 45"/>
          <p:cNvSpPr>
            <a:spLocks noGrp="1"/>
          </p:cNvSpPr>
          <p:nvPr>
            <p:ph type="body" sz="quarter" idx="28"/>
          </p:nvPr>
        </p:nvSpPr>
        <p:spPr>
          <a:xfrm>
            <a:off x="35033693" y="22981725"/>
            <a:ext cx="8938286" cy="7294282"/>
          </a:xfrm>
        </p:spPr>
        <p:txBody>
          <a:bodyPr/>
          <a:lstStyle/>
          <a:p>
            <a:pPr algn="just" rtl="0" fontAlgn="base">
              <a:spcBef>
                <a:spcPts val="0"/>
              </a:spcBef>
              <a:spcAft>
                <a:spcPts val="0"/>
              </a:spcAft>
              <a:buFont typeface="+mj-lt"/>
              <a:buAutoNum type="arabicPeriod"/>
            </a:pPr>
            <a:r>
              <a:rPr lang="en-US" sz="1400" b="0" i="0" u="none" strike="noStrike" dirty="0">
                <a:solidFill>
                  <a:srgbClr val="000000"/>
                </a:solidFill>
                <a:effectLst/>
                <a:latin typeface="Times New Roman" panose="02020603050405020304" pitchFamily="18" charset="0"/>
              </a:rPr>
              <a:t>M. D. F. </a:t>
            </a:r>
            <a:r>
              <a:rPr lang="en-US" sz="1400" b="0" i="0" u="none" strike="noStrike" dirty="0" err="1">
                <a:solidFill>
                  <a:srgbClr val="000000"/>
                </a:solidFill>
                <a:effectLst/>
                <a:latin typeface="Times New Roman" panose="02020603050405020304" pitchFamily="18" charset="0"/>
              </a:rPr>
              <a:t>Ma'as</a:t>
            </a:r>
            <a:r>
              <a:rPr lang="en-US" sz="1400" b="0" i="0" u="none" strike="noStrike" dirty="0">
                <a:solidFill>
                  <a:srgbClr val="000000"/>
                </a:solidFill>
                <a:effectLst/>
                <a:latin typeface="Times New Roman" panose="02020603050405020304" pitchFamily="18" charset="0"/>
              </a:rPr>
              <a:t>, </a:t>
            </a:r>
            <a:r>
              <a:rPr lang="en-US" sz="1400" b="0" i="0" u="none" strike="noStrike" dirty="0" err="1">
                <a:solidFill>
                  <a:srgbClr val="000000"/>
                </a:solidFill>
                <a:effectLst/>
                <a:latin typeface="Times New Roman" panose="02020603050405020304" pitchFamily="18" charset="0"/>
              </a:rPr>
              <a:t>Masitoh</a:t>
            </a:r>
            <a:r>
              <a:rPr lang="en-US" sz="1400" b="0" i="0" u="none" strike="noStrike" dirty="0">
                <a:solidFill>
                  <a:srgbClr val="000000"/>
                </a:solidFill>
                <a:effectLst/>
                <a:latin typeface="Times New Roman" panose="02020603050405020304" pitchFamily="18" charset="0"/>
              </a:rPr>
              <a:t>, A. Z. U. Azmi and </a:t>
            </a:r>
            <a:r>
              <a:rPr lang="en-US" sz="1400" b="0" i="0" u="none" strike="noStrike" dirty="0" err="1">
                <a:solidFill>
                  <a:srgbClr val="000000"/>
                </a:solidFill>
                <a:effectLst/>
                <a:latin typeface="Times New Roman" panose="02020603050405020304" pitchFamily="18" charset="0"/>
              </a:rPr>
              <a:t>Suprijanto</a:t>
            </a:r>
            <a:r>
              <a:rPr lang="en-US" sz="1400" b="0" i="0" u="none" strike="noStrike" dirty="0">
                <a:solidFill>
                  <a:srgbClr val="000000"/>
                </a:solidFill>
                <a:effectLst/>
                <a:latin typeface="Times New Roman" panose="02020603050405020304" pitchFamily="18" charset="0"/>
              </a:rPr>
              <a:t>, "Real-time muscle fatigue monitoring based on median frequency of electromyography signal," 2017 5th International Conference on Instrumentation, Control, and Automation (ICA), 2017, pp. 135-139, </a:t>
            </a:r>
            <a:r>
              <a:rPr lang="en-US" sz="1400" b="0" i="0" u="none" strike="noStrike" dirty="0" err="1">
                <a:solidFill>
                  <a:srgbClr val="000000"/>
                </a:solidFill>
                <a:effectLst/>
                <a:latin typeface="Times New Roman" panose="02020603050405020304" pitchFamily="18" charset="0"/>
              </a:rPr>
              <a:t>doi</a:t>
            </a:r>
            <a:r>
              <a:rPr lang="en-US" sz="1400" b="0" i="0" u="none" strike="noStrike" dirty="0">
                <a:solidFill>
                  <a:srgbClr val="000000"/>
                </a:solidFill>
                <a:effectLst/>
                <a:latin typeface="Times New Roman" panose="02020603050405020304" pitchFamily="18" charset="0"/>
              </a:rPr>
              <a:t>: 10.1109/ICA.2017.8068428.</a:t>
            </a:r>
          </a:p>
          <a:p>
            <a:pPr algn="just" rtl="0" fontAlgn="base">
              <a:spcBef>
                <a:spcPts val="1200"/>
              </a:spcBef>
              <a:spcAft>
                <a:spcPts val="1200"/>
              </a:spcAft>
              <a:buFont typeface="+mj-lt"/>
              <a:buAutoNum type="arabicPeriod"/>
            </a:pPr>
            <a:r>
              <a:rPr lang="en-US" sz="1400" b="0" i="0" u="none" strike="noStrike" dirty="0">
                <a:solidFill>
                  <a:srgbClr val="000000"/>
                </a:solidFill>
                <a:effectLst/>
                <a:latin typeface="Times New Roman" panose="02020603050405020304" pitchFamily="18" charset="0"/>
              </a:rPr>
              <a:t> S. </a:t>
            </a:r>
            <a:r>
              <a:rPr lang="en-US" sz="1400" b="0" i="0" u="none" strike="noStrike" dirty="0" err="1">
                <a:solidFill>
                  <a:srgbClr val="000000"/>
                </a:solidFill>
                <a:effectLst/>
                <a:latin typeface="Times New Roman" panose="02020603050405020304" pitchFamily="18" charset="0"/>
              </a:rPr>
              <a:t>Thongpanja</a:t>
            </a:r>
            <a:r>
              <a:rPr lang="en-US" sz="1400" b="0" i="0" u="none" strike="noStrike" dirty="0">
                <a:solidFill>
                  <a:srgbClr val="000000"/>
                </a:solidFill>
                <a:effectLst/>
                <a:latin typeface="Times New Roman" panose="02020603050405020304" pitchFamily="18" charset="0"/>
              </a:rPr>
              <a:t>, A. </a:t>
            </a:r>
            <a:r>
              <a:rPr lang="en-US" sz="1400" b="0" i="0" u="none" strike="noStrike" dirty="0" err="1">
                <a:solidFill>
                  <a:srgbClr val="000000"/>
                </a:solidFill>
                <a:effectLst/>
                <a:latin typeface="Times New Roman" panose="02020603050405020304" pitchFamily="18" charset="0"/>
              </a:rPr>
              <a:t>Phinyomark</a:t>
            </a:r>
            <a:r>
              <a:rPr lang="en-US" sz="1400" b="0" i="0" u="none" strike="noStrike" dirty="0">
                <a:solidFill>
                  <a:srgbClr val="000000"/>
                </a:solidFill>
                <a:effectLst/>
                <a:latin typeface="Times New Roman" panose="02020603050405020304" pitchFamily="18" charset="0"/>
              </a:rPr>
              <a:t>, C. </a:t>
            </a:r>
            <a:r>
              <a:rPr lang="en-US" sz="1400" b="0" i="0" u="none" strike="noStrike" dirty="0" err="1">
                <a:solidFill>
                  <a:srgbClr val="000000"/>
                </a:solidFill>
                <a:effectLst/>
                <a:latin typeface="Times New Roman" panose="02020603050405020304" pitchFamily="18" charset="0"/>
              </a:rPr>
              <a:t>Limsakul</a:t>
            </a:r>
            <a:r>
              <a:rPr lang="en-US" sz="1400" b="0" i="0" u="none" strike="noStrike" dirty="0">
                <a:solidFill>
                  <a:srgbClr val="000000"/>
                </a:solidFill>
                <a:effectLst/>
                <a:latin typeface="Times New Roman" panose="02020603050405020304" pitchFamily="18" charset="0"/>
              </a:rPr>
              <a:t>, and P. </a:t>
            </a:r>
            <a:r>
              <a:rPr lang="en-US" sz="1400" b="0" i="0" u="none" strike="noStrike" dirty="0" err="1">
                <a:solidFill>
                  <a:srgbClr val="000000"/>
                </a:solidFill>
                <a:effectLst/>
                <a:latin typeface="Times New Roman" panose="02020603050405020304" pitchFamily="18" charset="0"/>
              </a:rPr>
              <a:t>Phukpattaranont</a:t>
            </a:r>
            <a:r>
              <a:rPr lang="en-US" sz="1400" b="0" i="0" u="none" strike="noStrike" dirty="0">
                <a:solidFill>
                  <a:srgbClr val="000000"/>
                </a:solidFill>
                <a:effectLst/>
                <a:latin typeface="Times New Roman" panose="02020603050405020304" pitchFamily="18" charset="0"/>
              </a:rPr>
              <a:t>, “Application of mean and median frequency methods for identification of human joint angles using EMG Signal,” </a:t>
            </a:r>
            <a:r>
              <a:rPr lang="en-US" sz="1400" b="0" i="1" u="none" strike="noStrike" dirty="0">
                <a:solidFill>
                  <a:srgbClr val="000000"/>
                </a:solidFill>
                <a:effectLst/>
                <a:latin typeface="Times New Roman" panose="02020603050405020304" pitchFamily="18" charset="0"/>
              </a:rPr>
              <a:t>Lecture Notes in Electrical Engineering</a:t>
            </a:r>
            <a:r>
              <a:rPr lang="en-US" sz="1400" b="0" i="0" u="none" strike="noStrike" dirty="0">
                <a:solidFill>
                  <a:srgbClr val="000000"/>
                </a:solidFill>
                <a:effectLst/>
                <a:latin typeface="Times New Roman" panose="02020603050405020304" pitchFamily="18" charset="0"/>
              </a:rPr>
              <a:t>, pp. 689–696, 2015.</a:t>
            </a:r>
          </a:p>
          <a:p>
            <a:pPr algn="just" rtl="0" fontAlgn="base">
              <a:spcBef>
                <a:spcPts val="1200"/>
              </a:spcBef>
              <a:spcAft>
                <a:spcPts val="1200"/>
              </a:spcAft>
              <a:buFont typeface="+mj-lt"/>
              <a:buAutoNum type="arabicPeriod"/>
            </a:pPr>
            <a:r>
              <a:rPr lang="en-US" sz="1400" b="0" i="0" u="none" strike="noStrike" dirty="0">
                <a:solidFill>
                  <a:srgbClr val="000000"/>
                </a:solidFill>
                <a:effectLst/>
                <a:latin typeface="Times New Roman" panose="02020603050405020304" pitchFamily="18" charset="0"/>
              </a:rPr>
              <a:t>E. G. Lovett and K. M. </a:t>
            </a:r>
            <a:r>
              <a:rPr lang="en-US" sz="1400" b="0" i="0" u="none" strike="noStrike" dirty="0" err="1">
                <a:solidFill>
                  <a:srgbClr val="000000"/>
                </a:solidFill>
                <a:effectLst/>
                <a:latin typeface="Times New Roman" panose="02020603050405020304" pitchFamily="18" charset="0"/>
              </a:rPr>
              <a:t>Ropella</a:t>
            </a:r>
            <a:r>
              <a:rPr lang="en-US" sz="1400" b="0" i="0" u="none" strike="noStrike" dirty="0">
                <a:solidFill>
                  <a:srgbClr val="000000"/>
                </a:solidFill>
                <a:effectLst/>
                <a:latin typeface="Times New Roman" panose="02020603050405020304" pitchFamily="18" charset="0"/>
              </a:rPr>
              <a:t>, “Time-frequency coherence analysis of atrial fibrillation termination during Procainamide administration,” </a:t>
            </a:r>
            <a:r>
              <a:rPr lang="en-US" sz="1400" b="0" i="1" u="none" strike="noStrike" dirty="0">
                <a:solidFill>
                  <a:srgbClr val="000000"/>
                </a:solidFill>
                <a:effectLst/>
                <a:latin typeface="Times New Roman" panose="02020603050405020304" pitchFamily="18" charset="0"/>
              </a:rPr>
              <a:t>Annals of Biomedical Engineering</a:t>
            </a:r>
            <a:r>
              <a:rPr lang="en-US" sz="1400" b="0" i="0" u="none" strike="noStrike" dirty="0">
                <a:solidFill>
                  <a:srgbClr val="000000"/>
                </a:solidFill>
                <a:effectLst/>
                <a:latin typeface="Times New Roman" panose="02020603050405020304" pitchFamily="18" charset="0"/>
              </a:rPr>
              <a:t>, vol. 25, no. 6, pp. 975–984, 1997.</a:t>
            </a:r>
          </a:p>
          <a:p>
            <a:pPr algn="just" rtl="0" fontAlgn="base">
              <a:spcBef>
                <a:spcPts val="1200"/>
              </a:spcBef>
              <a:spcAft>
                <a:spcPts val="1200"/>
              </a:spcAft>
              <a:buFont typeface="+mj-lt"/>
              <a:buAutoNum type="arabicPeriod"/>
            </a:pPr>
            <a:r>
              <a:rPr lang="en-US" sz="1400" b="0" i="0" u="none" strike="noStrike" dirty="0">
                <a:solidFill>
                  <a:srgbClr val="000000"/>
                </a:solidFill>
                <a:effectLst/>
                <a:latin typeface="Times New Roman" panose="02020603050405020304" pitchFamily="18" charset="0"/>
              </a:rPr>
              <a:t>“</a:t>
            </a:r>
            <a:r>
              <a:rPr lang="en-US" sz="1400" b="0" i="0" u="none" strike="noStrike" dirty="0" err="1">
                <a:solidFill>
                  <a:srgbClr val="000000"/>
                </a:solidFill>
                <a:effectLst/>
                <a:latin typeface="Times New Roman" panose="02020603050405020304" pitchFamily="18" charset="0"/>
              </a:rPr>
              <a:t>Biering-Sørensen</a:t>
            </a:r>
            <a:r>
              <a:rPr lang="en-US" sz="1400" b="0" i="0" u="none" strike="noStrike" dirty="0">
                <a:solidFill>
                  <a:srgbClr val="000000"/>
                </a:solidFill>
                <a:effectLst/>
                <a:latin typeface="Times New Roman" panose="02020603050405020304" pitchFamily="18" charset="0"/>
              </a:rPr>
              <a:t> Test,” </a:t>
            </a:r>
            <a:r>
              <a:rPr lang="en-US" sz="1400" b="0" i="1" u="none" strike="noStrike" dirty="0">
                <a:solidFill>
                  <a:srgbClr val="000000"/>
                </a:solidFill>
                <a:effectLst/>
                <a:latin typeface="Times New Roman" panose="02020603050405020304" pitchFamily="18" charset="0"/>
              </a:rPr>
              <a:t>Shirley Ryan </a:t>
            </a:r>
            <a:r>
              <a:rPr lang="en-US" sz="1400" b="0" i="1" u="none" strike="noStrike" dirty="0" err="1">
                <a:solidFill>
                  <a:srgbClr val="000000"/>
                </a:solidFill>
                <a:effectLst/>
                <a:latin typeface="Times New Roman" panose="02020603050405020304" pitchFamily="18" charset="0"/>
              </a:rPr>
              <a:t>AbilityLab</a:t>
            </a:r>
            <a:r>
              <a:rPr lang="en-US" sz="1400" b="0" i="0" u="none" strike="noStrike" dirty="0">
                <a:solidFill>
                  <a:srgbClr val="000000"/>
                </a:solidFill>
                <a:effectLst/>
                <a:latin typeface="Times New Roman" panose="02020603050405020304" pitchFamily="18" charset="0"/>
              </a:rPr>
              <a:t>. [Online]. Available: https://www.sralab.org/rehabilitation-measures/beiring-sorensen-test. [Accessed: 15-Nov-2021].</a:t>
            </a:r>
          </a:p>
          <a:p>
            <a:pPr algn="just" rtl="0" fontAlgn="base">
              <a:spcBef>
                <a:spcPts val="1200"/>
              </a:spcBef>
              <a:spcAft>
                <a:spcPts val="1200"/>
              </a:spcAft>
              <a:buFont typeface="+mj-lt"/>
              <a:buAutoNum type="arabicPeriod"/>
            </a:pPr>
            <a:r>
              <a:rPr lang="en-US" sz="1400" b="0" i="0" u="none" strike="noStrike" dirty="0">
                <a:solidFill>
                  <a:srgbClr val="000000"/>
                </a:solidFill>
                <a:effectLst/>
                <a:latin typeface="Times New Roman" panose="02020603050405020304" pitchFamily="18" charset="0"/>
              </a:rPr>
              <a:t>P. A. Ortega-Auriol, T. F. </a:t>
            </a:r>
            <a:r>
              <a:rPr lang="en-US" sz="1400" b="0" i="0" u="none" strike="noStrike" dirty="0" err="1">
                <a:solidFill>
                  <a:srgbClr val="000000"/>
                </a:solidFill>
                <a:effectLst/>
                <a:latin typeface="Times New Roman" panose="02020603050405020304" pitchFamily="18" charset="0"/>
              </a:rPr>
              <a:t>Besier</a:t>
            </a:r>
            <a:r>
              <a:rPr lang="en-US" sz="1400" b="0" i="0" u="none" strike="noStrike" dirty="0">
                <a:solidFill>
                  <a:srgbClr val="000000"/>
                </a:solidFill>
                <a:effectLst/>
                <a:latin typeface="Times New Roman" panose="02020603050405020304" pitchFamily="18" charset="0"/>
              </a:rPr>
              <a:t>, W. D. </a:t>
            </a:r>
            <a:r>
              <a:rPr lang="en-US" sz="1400" b="0" i="0" u="none" strike="noStrike" dirty="0" err="1">
                <a:solidFill>
                  <a:srgbClr val="000000"/>
                </a:solidFill>
                <a:effectLst/>
                <a:latin typeface="Times New Roman" panose="02020603050405020304" pitchFamily="18" charset="0"/>
              </a:rPr>
              <a:t>Byblow</a:t>
            </a:r>
            <a:r>
              <a:rPr lang="en-US" sz="1400" b="0" i="0" u="none" strike="noStrike" dirty="0">
                <a:solidFill>
                  <a:srgbClr val="000000"/>
                </a:solidFill>
                <a:effectLst/>
                <a:latin typeface="Times New Roman" panose="02020603050405020304" pitchFamily="18" charset="0"/>
              </a:rPr>
              <a:t>, and A. J. </a:t>
            </a:r>
            <a:r>
              <a:rPr lang="en-US" sz="1400" b="0" i="0" u="none" strike="noStrike" dirty="0" err="1">
                <a:solidFill>
                  <a:srgbClr val="000000"/>
                </a:solidFill>
                <a:effectLst/>
                <a:latin typeface="Times New Roman" panose="02020603050405020304" pitchFamily="18" charset="0"/>
              </a:rPr>
              <a:t>McMorland</a:t>
            </a:r>
            <a:r>
              <a:rPr lang="en-US" sz="1400" b="0" i="0" u="none" strike="noStrike" dirty="0">
                <a:solidFill>
                  <a:srgbClr val="000000"/>
                </a:solidFill>
                <a:effectLst/>
                <a:latin typeface="Times New Roman" panose="02020603050405020304" pitchFamily="18" charset="0"/>
              </a:rPr>
              <a:t>, “Fatigue influences the recruitment, but not structure, of muscle synergies,” </a:t>
            </a:r>
            <a:r>
              <a:rPr lang="en-US" sz="1400" b="0" i="1" u="none" strike="noStrike" dirty="0">
                <a:solidFill>
                  <a:srgbClr val="000000"/>
                </a:solidFill>
                <a:effectLst/>
                <a:latin typeface="Times New Roman" panose="02020603050405020304" pitchFamily="18" charset="0"/>
              </a:rPr>
              <a:t>Frontiers in Human Neuroscience</a:t>
            </a:r>
            <a:r>
              <a:rPr lang="en-US" sz="1400" b="0" i="0" u="none" strike="noStrike" dirty="0">
                <a:solidFill>
                  <a:srgbClr val="000000"/>
                </a:solidFill>
                <a:effectLst/>
                <a:latin typeface="Times New Roman" panose="02020603050405020304" pitchFamily="18" charset="0"/>
              </a:rPr>
              <a:t>, vol. 12, 2018. </a:t>
            </a:r>
          </a:p>
          <a:p>
            <a:pPr algn="just" rtl="0" fontAlgn="base">
              <a:spcBef>
                <a:spcPts val="1200"/>
              </a:spcBef>
              <a:spcAft>
                <a:spcPts val="1200"/>
              </a:spcAft>
              <a:buFont typeface="+mj-lt"/>
              <a:buAutoNum type="arabicPeriod"/>
            </a:pPr>
            <a:r>
              <a:rPr lang="en-US" sz="1400" b="0" i="0" u="none" strike="noStrike" dirty="0">
                <a:solidFill>
                  <a:srgbClr val="000000"/>
                </a:solidFill>
                <a:effectLst/>
                <a:latin typeface="Times New Roman" panose="02020603050405020304" pitchFamily="18" charset="0"/>
              </a:rPr>
              <a:t>Jarque-Bou, N. J., Vergara, M., Sancho-Bru, J. L., </a:t>
            </a:r>
            <a:r>
              <a:rPr lang="en-US" sz="1400" b="0" i="0" u="none" strike="noStrike" dirty="0" err="1">
                <a:solidFill>
                  <a:srgbClr val="000000"/>
                </a:solidFill>
                <a:effectLst/>
                <a:latin typeface="Times New Roman" panose="02020603050405020304" pitchFamily="18" charset="0"/>
              </a:rPr>
              <a:t>Gracia</a:t>
            </a:r>
            <a:r>
              <a:rPr lang="en-US" sz="1400" b="0" i="0" u="none" strike="noStrike" dirty="0">
                <a:solidFill>
                  <a:srgbClr val="000000"/>
                </a:solidFill>
                <a:effectLst/>
                <a:latin typeface="Times New Roman" panose="02020603050405020304" pitchFamily="18" charset="0"/>
              </a:rPr>
              <a:t>-Ibáñez, V., &amp; </a:t>
            </a:r>
            <a:r>
              <a:rPr lang="en-US" sz="1400" b="0" i="0" u="none" strike="noStrike" dirty="0" err="1">
                <a:solidFill>
                  <a:srgbClr val="000000"/>
                </a:solidFill>
                <a:effectLst/>
                <a:latin typeface="Times New Roman" panose="02020603050405020304" pitchFamily="18" charset="0"/>
              </a:rPr>
              <a:t>Roda</a:t>
            </a:r>
            <a:r>
              <a:rPr lang="en-US" sz="1400" b="0" i="0" u="none" strike="noStrike" dirty="0">
                <a:solidFill>
                  <a:srgbClr val="000000"/>
                </a:solidFill>
                <a:effectLst/>
                <a:latin typeface="Times New Roman" panose="02020603050405020304" pitchFamily="18" charset="0"/>
              </a:rPr>
              <a:t>-Sales, A. (2019). A calibrated database of kinematics and EMG of the forearm and hand during activities of daily living. Scientific Data, 6(1). https://doi.org/10.1038/s41597-019-0285-1</a:t>
            </a:r>
          </a:p>
          <a:p>
            <a:pPr algn="just" rtl="0" fontAlgn="base">
              <a:spcBef>
                <a:spcPts val="1200"/>
              </a:spcBef>
              <a:spcAft>
                <a:spcPts val="1200"/>
              </a:spcAft>
              <a:buFont typeface="+mj-lt"/>
              <a:buAutoNum type="arabicPeriod"/>
            </a:pPr>
            <a:r>
              <a:rPr lang="en-US" sz="1400" b="0" i="0" u="none" strike="noStrike" dirty="0">
                <a:solidFill>
                  <a:srgbClr val="000000"/>
                </a:solidFill>
                <a:effectLst/>
                <a:latin typeface="Times New Roman" panose="02020603050405020304" pitchFamily="18" charset="0"/>
              </a:rPr>
              <a:t>Beauchamp, B. P. (2022). Viable Gestures for Fingertip Workspace HID. </a:t>
            </a:r>
            <a:r>
              <a:rPr lang="en-US" sz="1400" b="0" i="1" u="none" strike="noStrike" dirty="0">
                <a:solidFill>
                  <a:srgbClr val="000000"/>
                </a:solidFill>
                <a:effectLst/>
                <a:latin typeface="Times New Roman" panose="02020603050405020304" pitchFamily="18" charset="0"/>
              </a:rPr>
              <a:t>Unpublished</a:t>
            </a:r>
            <a:r>
              <a:rPr lang="en-US" sz="1400" b="0" i="0" u="none" strike="noStrike" dirty="0">
                <a:solidFill>
                  <a:srgbClr val="000000"/>
                </a:solidFill>
                <a:effectLst/>
                <a:latin typeface="Times New Roman" panose="02020603050405020304" pitchFamily="18" charset="0"/>
              </a:rPr>
              <a:t>. </a:t>
            </a:r>
          </a:p>
          <a:p>
            <a:pPr algn="just" rtl="0" fontAlgn="base">
              <a:spcBef>
                <a:spcPts val="1200"/>
              </a:spcBef>
              <a:spcAft>
                <a:spcPts val="1200"/>
              </a:spcAft>
              <a:buFont typeface="+mj-lt"/>
              <a:buAutoNum type="arabicPeriod"/>
            </a:pPr>
            <a:r>
              <a:rPr lang="en-US" sz="1400" b="0" i="0" u="none" strike="noStrike" dirty="0">
                <a:solidFill>
                  <a:srgbClr val="000000"/>
                </a:solidFill>
                <a:effectLst/>
                <a:latin typeface="Times New Roman" panose="02020603050405020304" pitchFamily="18" charset="0"/>
              </a:rPr>
              <a:t>Heine, R., Manal, K., &amp; Buchanan, T. S. (2003). Using hill-type muscle models and EMG data in a forward dynamic analysis of joint moment. </a:t>
            </a:r>
            <a:r>
              <a:rPr lang="en-US" sz="1400" b="0" i="1" u="none" strike="noStrike" dirty="0">
                <a:solidFill>
                  <a:srgbClr val="000000"/>
                </a:solidFill>
                <a:effectLst/>
                <a:latin typeface="Times New Roman" panose="02020603050405020304" pitchFamily="18" charset="0"/>
              </a:rPr>
              <a:t>Journal of Mechanics in Medicine and Biology</a:t>
            </a:r>
            <a:r>
              <a:rPr lang="en-US" sz="1400" b="0" i="0" u="none" strike="noStrike" dirty="0">
                <a:solidFill>
                  <a:srgbClr val="000000"/>
                </a:solidFill>
                <a:effectLst/>
                <a:latin typeface="Times New Roman" panose="02020603050405020304" pitchFamily="18" charset="0"/>
              </a:rPr>
              <a:t>, </a:t>
            </a:r>
            <a:r>
              <a:rPr lang="en-US" sz="1400" b="0" i="1" u="none" strike="noStrike" dirty="0">
                <a:solidFill>
                  <a:srgbClr val="000000"/>
                </a:solidFill>
                <a:effectLst/>
                <a:latin typeface="Times New Roman" panose="02020603050405020304" pitchFamily="18" charset="0"/>
              </a:rPr>
              <a:t>03</a:t>
            </a:r>
            <a:r>
              <a:rPr lang="en-US" sz="1400" b="0" i="0" u="none" strike="noStrike" dirty="0">
                <a:solidFill>
                  <a:srgbClr val="000000"/>
                </a:solidFill>
                <a:effectLst/>
                <a:latin typeface="Times New Roman" panose="02020603050405020304" pitchFamily="18" charset="0"/>
              </a:rPr>
              <a:t>(02), 169–186. https://doi.org/10.1142/s0219519403000727 </a:t>
            </a:r>
          </a:p>
          <a:p>
            <a:pPr algn="just" rtl="0" fontAlgn="base">
              <a:spcBef>
                <a:spcPts val="1200"/>
              </a:spcBef>
              <a:spcAft>
                <a:spcPts val="1200"/>
              </a:spcAft>
              <a:buFont typeface="+mj-lt"/>
              <a:buAutoNum type="arabicPeriod"/>
            </a:pPr>
            <a:r>
              <a:rPr lang="en-US" sz="1400" b="0" i="0" u="none" strike="noStrike" dirty="0">
                <a:solidFill>
                  <a:srgbClr val="000000"/>
                </a:solidFill>
                <a:effectLst/>
                <a:latin typeface="Times New Roman" panose="02020603050405020304" pitchFamily="18" charset="0"/>
              </a:rPr>
              <a:t>R. </a:t>
            </a:r>
            <a:r>
              <a:rPr lang="en-US" sz="1400" b="0" i="0" u="none" strike="noStrike" dirty="0" err="1">
                <a:solidFill>
                  <a:srgbClr val="000000"/>
                </a:solidFill>
                <a:effectLst/>
                <a:latin typeface="Times New Roman" panose="02020603050405020304" pitchFamily="18" charset="0"/>
              </a:rPr>
              <a:t>Merletti</a:t>
            </a:r>
            <a:r>
              <a:rPr lang="en-US" sz="1400" b="0" i="0" u="none" strike="noStrike" dirty="0">
                <a:solidFill>
                  <a:srgbClr val="000000"/>
                </a:solidFill>
                <a:effectLst/>
                <a:latin typeface="Times New Roman" panose="02020603050405020304" pitchFamily="18" charset="0"/>
              </a:rPr>
              <a:t> and D. Farina, Surface Electromyography: Physiology, Engineering, and Applications. John Wiley &amp; Sons, 2016.</a:t>
            </a:r>
          </a:p>
        </p:txBody>
      </p:sp>
      <p:sp>
        <p:nvSpPr>
          <p:cNvPr id="47" name="Text Placeholder 46"/>
          <p:cNvSpPr>
            <a:spLocks noGrp="1"/>
          </p:cNvSpPr>
          <p:nvPr>
            <p:ph type="body" sz="quarter" idx="29"/>
          </p:nvPr>
        </p:nvSpPr>
        <p:spPr>
          <a:xfrm>
            <a:off x="33770704" y="30103614"/>
            <a:ext cx="10201275" cy="754045"/>
          </a:xfrm>
        </p:spPr>
        <p:txBody>
          <a:bodyPr/>
          <a:lstStyle/>
          <a:p>
            <a:r>
              <a:rPr lang="en-US" dirty="0"/>
              <a:t>Acknowledgements</a:t>
            </a:r>
          </a:p>
        </p:txBody>
      </p:sp>
      <p:sp>
        <p:nvSpPr>
          <p:cNvPr id="48" name="Text Placeholder 47"/>
          <p:cNvSpPr>
            <a:spLocks noGrp="1"/>
          </p:cNvSpPr>
          <p:nvPr>
            <p:ph type="body" sz="quarter" idx="30"/>
          </p:nvPr>
        </p:nvSpPr>
        <p:spPr>
          <a:xfrm>
            <a:off x="34841030" y="30614717"/>
            <a:ext cx="8707176" cy="1569638"/>
          </a:xfrm>
        </p:spPr>
        <p:txBody>
          <a:bodyPr/>
          <a:lstStyle/>
          <a:p>
            <a:r>
              <a:rPr lang="en-US" sz="2400" b="0" i="0" u="none" strike="noStrike" dirty="0">
                <a:solidFill>
                  <a:srgbClr val="000000"/>
                </a:solidFill>
                <a:effectLst/>
                <a:latin typeface="Times New Roman" panose="02020603050405020304" pitchFamily="18" charset="0"/>
              </a:rPr>
              <a:t>    I would like to thank Dr. Samhita Rhodes for her continued support of my research. I would also like to thank Hector Garcia for his IT support during this project.</a:t>
            </a:r>
            <a:endParaRPr lang="en-US" sz="3200" dirty="0"/>
          </a:p>
        </p:txBody>
      </p:sp>
      <p:sp>
        <p:nvSpPr>
          <p:cNvPr id="49" name="Text Placeholder 48"/>
          <p:cNvSpPr>
            <a:spLocks noGrp="1"/>
          </p:cNvSpPr>
          <p:nvPr>
            <p:ph type="body" sz="quarter" idx="96"/>
          </p:nvPr>
        </p:nvSpPr>
        <p:spPr>
          <a:xfrm>
            <a:off x="7161334" y="2349850"/>
            <a:ext cx="10201275" cy="6764907"/>
          </a:xfrm>
        </p:spPr>
        <p:txBody>
          <a:bodyPr/>
          <a:lstStyle/>
          <a:p>
            <a:pPr marL="342900" indent="-342900">
              <a:buFont typeface="Arial" panose="020B0604020202020204" pitchFamily="34" charset="0"/>
              <a:buChar char="•"/>
            </a:pPr>
            <a:r>
              <a:rPr lang="en-US" sz="3600" dirty="0"/>
              <a:t>Dataset of 22</a:t>
            </a:r>
            <a:br>
              <a:rPr lang="en-US" sz="3600" dirty="0"/>
            </a:br>
            <a:r>
              <a:rPr lang="en-US" sz="3600" dirty="0"/>
              <a:t>patients hand joint</a:t>
            </a:r>
            <a:br>
              <a:rPr lang="en-US" sz="3600" dirty="0"/>
            </a:br>
            <a:r>
              <a:rPr lang="en-US" sz="3600" dirty="0"/>
              <a:t>angles and sEMG </a:t>
            </a:r>
          </a:p>
          <a:p>
            <a:pPr marL="342900" indent="-342900">
              <a:buFont typeface="Arial" panose="020B0604020202020204" pitchFamily="34" charset="0"/>
              <a:buChar char="•"/>
            </a:pPr>
            <a:r>
              <a:rPr lang="en-US" sz="3600" dirty="0"/>
              <a:t>26 Activities of </a:t>
            </a:r>
            <a:br>
              <a:rPr lang="en-US" sz="3600" dirty="0"/>
            </a:br>
            <a:r>
              <a:rPr lang="en-US" sz="3600" dirty="0"/>
              <a:t>Daily Living (ADL)</a:t>
            </a:r>
          </a:p>
          <a:p>
            <a:pPr marL="342900" indent="-342900">
              <a:buFont typeface="Arial" panose="020B0604020202020204" pitchFamily="34" charset="0"/>
              <a:buChar char="•"/>
            </a:pPr>
            <a:r>
              <a:rPr lang="en-US" sz="3600" dirty="0"/>
              <a:t>sEMG data from </a:t>
            </a:r>
            <a:br>
              <a:rPr lang="en-US" sz="3600" dirty="0"/>
            </a:br>
            <a:r>
              <a:rPr lang="en-US" sz="3600" dirty="0"/>
              <a:t>seven locations </a:t>
            </a:r>
          </a:p>
          <a:p>
            <a:pPr marL="342900" indent="-342900">
              <a:buFont typeface="Arial" panose="020B0604020202020204" pitchFamily="34" charset="0"/>
              <a:buChar char="•"/>
            </a:pPr>
            <a:r>
              <a:rPr lang="en-US" sz="3600" dirty="0"/>
              <a:t>Hand recorded in 18</a:t>
            </a:r>
            <a:br>
              <a:rPr lang="en-US" sz="3600" dirty="0"/>
            </a:br>
            <a:r>
              <a:rPr lang="en-US" sz="3600" dirty="0"/>
              <a:t>Degrees of Freedom</a:t>
            </a:r>
            <a:br>
              <a:rPr lang="en-US" sz="3600" dirty="0"/>
            </a:br>
            <a:r>
              <a:rPr lang="en-US" sz="3600" dirty="0"/>
              <a:t>(DOF)</a:t>
            </a:r>
            <a:br>
              <a:rPr lang="en-US" sz="2800" dirty="0"/>
            </a:br>
            <a:endParaRPr lang="en-US" sz="2800" dirty="0"/>
          </a:p>
        </p:txBody>
      </p:sp>
      <p:sp>
        <p:nvSpPr>
          <p:cNvPr id="50" name="Text Placeholder 49"/>
          <p:cNvSpPr>
            <a:spLocks noGrp="1"/>
          </p:cNvSpPr>
          <p:nvPr>
            <p:ph type="body" sz="quarter" idx="150"/>
          </p:nvPr>
        </p:nvSpPr>
        <p:spPr>
          <a:xfrm>
            <a:off x="23320341" y="2555694"/>
            <a:ext cx="10201275" cy="1629947"/>
          </a:xfrm>
        </p:spPr>
        <p:txBody>
          <a:bodyPr>
            <a:normAutofit/>
          </a:bodyPr>
          <a:lstStyle/>
          <a:p>
            <a:r>
              <a:rPr lang="en-US" dirty="0"/>
              <a:t>Brendan P. Beauchamp</a:t>
            </a:r>
          </a:p>
        </p:txBody>
      </p:sp>
      <p:sp>
        <p:nvSpPr>
          <p:cNvPr id="51" name="Text Placeholder 50"/>
          <p:cNvSpPr>
            <a:spLocks noGrp="1"/>
          </p:cNvSpPr>
          <p:nvPr>
            <p:ph type="body" sz="quarter" idx="184"/>
          </p:nvPr>
        </p:nvSpPr>
        <p:spPr>
          <a:xfrm>
            <a:off x="24289402" y="3926908"/>
            <a:ext cx="7591409" cy="2438655"/>
          </a:xfrm>
        </p:spPr>
        <p:txBody>
          <a:bodyPr>
            <a:normAutofit fontScale="77500" lnSpcReduction="20000"/>
          </a:bodyPr>
          <a:lstStyle/>
          <a:p>
            <a:r>
              <a:rPr lang="en-US" dirty="0"/>
              <a:t>School of Engineering </a:t>
            </a:r>
          </a:p>
          <a:p>
            <a:r>
              <a:rPr lang="en-US" dirty="0"/>
              <a:t>Grand Valley State University </a:t>
            </a:r>
          </a:p>
          <a:p>
            <a:r>
              <a:rPr lang="en-US" dirty="0"/>
              <a:t>Grand Rapids, Michigan </a:t>
            </a:r>
            <a:br>
              <a:rPr lang="en-US" dirty="0"/>
            </a:br>
            <a:r>
              <a:rPr lang="en-US" dirty="0"/>
              <a:t>beauchab@mail.gvsu.edu</a:t>
            </a:r>
          </a:p>
        </p:txBody>
      </p:sp>
      <p:sp>
        <p:nvSpPr>
          <p:cNvPr id="52" name="Text Placeholder 51"/>
          <p:cNvSpPr>
            <a:spLocks noGrp="1"/>
          </p:cNvSpPr>
          <p:nvPr>
            <p:ph type="body" sz="quarter" idx="185"/>
          </p:nvPr>
        </p:nvSpPr>
        <p:spPr>
          <a:xfrm>
            <a:off x="7386043" y="659331"/>
            <a:ext cx="27244361" cy="1280160"/>
          </a:xfrm>
        </p:spPr>
        <p:txBody>
          <a:bodyPr>
            <a:noAutofit/>
          </a:bodyPr>
          <a:lstStyle/>
          <a:p>
            <a:r>
              <a:rPr lang="en-US" dirty="0"/>
              <a:t>Differentiating Pinch and Grasp using Forearm sEMG</a:t>
            </a:r>
          </a:p>
        </p:txBody>
      </p:sp>
      <p:pic>
        <p:nvPicPr>
          <p:cNvPr id="12" name="Picture 11">
            <a:extLst>
              <a:ext uri="{FF2B5EF4-FFF2-40B4-BE49-F238E27FC236}">
                <a16:creationId xmlns:a16="http://schemas.microsoft.com/office/drawing/2014/main" id="{E936D8B9-17F0-49AE-9CF6-B3B38B8FA6E6}"/>
              </a:ext>
            </a:extLst>
          </p:cNvPr>
          <p:cNvPicPr>
            <a:picLocks noChangeAspect="1"/>
          </p:cNvPicPr>
          <p:nvPr/>
        </p:nvPicPr>
        <p:blipFill>
          <a:blip r:embed="rId4"/>
          <a:stretch>
            <a:fillRect/>
          </a:stretch>
        </p:blipFill>
        <p:spPr>
          <a:xfrm>
            <a:off x="1582140" y="15692540"/>
            <a:ext cx="10314896" cy="5359261"/>
          </a:xfrm>
          <a:prstGeom prst="rect">
            <a:avLst/>
          </a:prstGeom>
        </p:spPr>
      </p:pic>
      <p:pic>
        <p:nvPicPr>
          <p:cNvPr id="26" name="Picture 25">
            <a:extLst>
              <a:ext uri="{FF2B5EF4-FFF2-40B4-BE49-F238E27FC236}">
                <a16:creationId xmlns:a16="http://schemas.microsoft.com/office/drawing/2014/main" id="{06C5E52F-D9B9-444E-922C-F99507D7C113}"/>
              </a:ext>
            </a:extLst>
          </p:cNvPr>
          <p:cNvPicPr>
            <a:picLocks noChangeAspect="1"/>
          </p:cNvPicPr>
          <p:nvPr/>
        </p:nvPicPr>
        <p:blipFill rotWithShape="1">
          <a:blip r:embed="rId5"/>
          <a:srcRect r="4069" b="11925"/>
          <a:stretch/>
        </p:blipFill>
        <p:spPr>
          <a:xfrm>
            <a:off x="22463059" y="11689885"/>
            <a:ext cx="6729200" cy="3111617"/>
          </a:xfrm>
          <a:prstGeom prst="rect">
            <a:avLst/>
          </a:prstGeom>
        </p:spPr>
      </p:pic>
      <p:sp>
        <p:nvSpPr>
          <p:cNvPr id="70" name="Rectangle 69">
            <a:extLst>
              <a:ext uri="{FF2B5EF4-FFF2-40B4-BE49-F238E27FC236}">
                <a16:creationId xmlns:a16="http://schemas.microsoft.com/office/drawing/2014/main" id="{79B74B2B-2BD2-4CE8-B43C-652820DB704A}"/>
              </a:ext>
            </a:extLst>
          </p:cNvPr>
          <p:cNvSpPr/>
          <p:nvPr/>
        </p:nvSpPr>
        <p:spPr>
          <a:xfrm>
            <a:off x="3990627" y="21132483"/>
            <a:ext cx="5202065"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sEMG Sensor Locations</a:t>
            </a:r>
          </a:p>
        </p:txBody>
      </p:sp>
      <p:pic>
        <p:nvPicPr>
          <p:cNvPr id="85" name="Picture 84">
            <a:extLst>
              <a:ext uri="{FF2B5EF4-FFF2-40B4-BE49-F238E27FC236}">
                <a16:creationId xmlns:a16="http://schemas.microsoft.com/office/drawing/2014/main" id="{8DDFC2CF-87D2-4274-897D-6C8EB4E22924}"/>
              </a:ext>
            </a:extLst>
          </p:cNvPr>
          <p:cNvPicPr>
            <a:picLocks noChangeAspect="1"/>
          </p:cNvPicPr>
          <p:nvPr/>
        </p:nvPicPr>
        <p:blipFill>
          <a:blip r:embed="rId6"/>
          <a:stretch>
            <a:fillRect/>
          </a:stretch>
        </p:blipFill>
        <p:spPr>
          <a:xfrm>
            <a:off x="559519" y="26546942"/>
            <a:ext cx="4391335" cy="3359918"/>
          </a:xfrm>
          <a:prstGeom prst="rect">
            <a:avLst/>
          </a:prstGeom>
        </p:spPr>
      </p:pic>
      <p:sp>
        <p:nvSpPr>
          <p:cNvPr id="93" name="Rectangle 92">
            <a:extLst>
              <a:ext uri="{FF2B5EF4-FFF2-40B4-BE49-F238E27FC236}">
                <a16:creationId xmlns:a16="http://schemas.microsoft.com/office/drawing/2014/main" id="{EBF4E038-9E2F-43A1-9737-FFF8CC5A8687}"/>
              </a:ext>
            </a:extLst>
          </p:cNvPr>
          <p:cNvSpPr/>
          <p:nvPr/>
        </p:nvSpPr>
        <p:spPr>
          <a:xfrm>
            <a:off x="1004964" y="30018971"/>
            <a:ext cx="3050835"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sEMG Sensor</a:t>
            </a:r>
          </a:p>
        </p:txBody>
      </p:sp>
      <p:sp>
        <p:nvSpPr>
          <p:cNvPr id="94" name="Text Placeholder 48">
            <a:extLst>
              <a:ext uri="{FF2B5EF4-FFF2-40B4-BE49-F238E27FC236}">
                <a16:creationId xmlns:a16="http://schemas.microsoft.com/office/drawing/2014/main" id="{E4220D76-8E71-4C9A-91A5-D79BAA8DA5D4}"/>
              </a:ext>
            </a:extLst>
          </p:cNvPr>
          <p:cNvSpPr txBox="1">
            <a:spLocks/>
          </p:cNvSpPr>
          <p:nvPr/>
        </p:nvSpPr>
        <p:spPr>
          <a:xfrm>
            <a:off x="4891065" y="26044559"/>
            <a:ext cx="4892415" cy="554611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900" indent="-342900">
              <a:buFont typeface="Arial" pitchFamily="34" charset="0"/>
              <a:buChar char="•"/>
            </a:pPr>
            <a:r>
              <a:rPr lang="en-US" sz="3600" dirty="0"/>
              <a:t>Observe tasks of varying grasp strength</a:t>
            </a:r>
          </a:p>
          <a:p>
            <a:pPr marL="342900" indent="-342900">
              <a:buFont typeface="Arial" pitchFamily="34" charset="0"/>
              <a:buChar char="•"/>
            </a:pPr>
            <a:r>
              <a:rPr lang="en-US" sz="3600" dirty="0"/>
              <a:t>Muscles correlated from spots to fingertip workspace</a:t>
            </a:r>
          </a:p>
          <a:p>
            <a:pPr marL="342900" indent="-342900">
              <a:buFont typeface="Arial" pitchFamily="34" charset="0"/>
              <a:buChar char="•"/>
            </a:pPr>
            <a:r>
              <a:rPr lang="en-US" sz="3600" dirty="0"/>
              <a:t>Changes in intensity, power spectra and coherence observed</a:t>
            </a:r>
            <a:br>
              <a:rPr lang="en-US" sz="2800" dirty="0"/>
            </a:br>
            <a:endParaRPr lang="en-US" sz="2800" dirty="0"/>
          </a:p>
        </p:txBody>
      </p:sp>
      <p:graphicFrame>
        <p:nvGraphicFramePr>
          <p:cNvPr id="15" name="Table 15">
            <a:extLst>
              <a:ext uri="{FF2B5EF4-FFF2-40B4-BE49-F238E27FC236}">
                <a16:creationId xmlns:a16="http://schemas.microsoft.com/office/drawing/2014/main" id="{F8A23117-A5C1-24A4-496C-02BBFADCEC0B}"/>
              </a:ext>
            </a:extLst>
          </p:cNvPr>
          <p:cNvGraphicFramePr>
            <a:graphicFrameLocks noGrp="1"/>
          </p:cNvGraphicFramePr>
          <p:nvPr>
            <p:extLst>
              <p:ext uri="{D42A27DB-BD31-4B8C-83A1-F6EECF244321}">
                <p14:modId xmlns:p14="http://schemas.microsoft.com/office/powerpoint/2010/main" val="4011085834"/>
              </p:ext>
            </p:extLst>
          </p:nvPr>
        </p:nvGraphicFramePr>
        <p:xfrm>
          <a:off x="2278630" y="22222890"/>
          <a:ext cx="6130853" cy="3514048"/>
        </p:xfrm>
        <a:graphic>
          <a:graphicData uri="http://schemas.openxmlformats.org/drawingml/2006/table">
            <a:tbl>
              <a:tblPr firstRow="1" bandRow="1">
                <a:tableStyleId>{5C22544A-7EE6-4342-B048-85BDC9FD1C3A}</a:tableStyleId>
              </a:tblPr>
              <a:tblGrid>
                <a:gridCol w="1431108">
                  <a:extLst>
                    <a:ext uri="{9D8B030D-6E8A-4147-A177-3AD203B41FA5}">
                      <a16:colId xmlns:a16="http://schemas.microsoft.com/office/drawing/2014/main" val="3423934150"/>
                    </a:ext>
                  </a:extLst>
                </a:gridCol>
                <a:gridCol w="4699745">
                  <a:extLst>
                    <a:ext uri="{9D8B030D-6E8A-4147-A177-3AD203B41FA5}">
                      <a16:colId xmlns:a16="http://schemas.microsoft.com/office/drawing/2014/main" val="2272455446"/>
                    </a:ext>
                  </a:extLst>
                </a:gridCol>
              </a:tblGrid>
              <a:tr h="878512">
                <a:tc>
                  <a:txBody>
                    <a:bodyPr/>
                    <a:lstStyle/>
                    <a:p>
                      <a:pPr algn="ctr"/>
                      <a:r>
                        <a:rPr lang="en-US" sz="3600" dirty="0">
                          <a:solidFill>
                            <a:schemeClr val="tx1"/>
                          </a:solidFill>
                          <a:latin typeface="Times New Roman" panose="02020603050405020304" pitchFamily="18" charset="0"/>
                          <a:cs typeface="Times New Roman" panose="02020603050405020304" pitchFamily="18" charset="0"/>
                        </a:rPr>
                        <a:t>Spot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dirty="0">
                          <a:solidFill>
                            <a:schemeClr val="tx1"/>
                          </a:solidFill>
                          <a:latin typeface="Times New Roman" panose="02020603050405020304" pitchFamily="18" charset="0"/>
                          <a:cs typeface="Times New Roman" panose="02020603050405020304" pitchFamily="18" charset="0"/>
                        </a:rPr>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4450329"/>
                  </a:ext>
                </a:extLst>
              </a:tr>
              <a:tr h="878512">
                <a:tc>
                  <a:txBody>
                    <a:bodyPr/>
                    <a:lstStyle/>
                    <a:p>
                      <a:pPr algn="ctr"/>
                      <a:r>
                        <a:rPr lang="en-US" sz="3600"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Flexion I-V</a:t>
                      </a:r>
                      <a:endParaRPr lang="en-US" sz="3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2320862"/>
                  </a:ext>
                </a:extLst>
              </a:tr>
              <a:tr h="878512">
                <a:tc>
                  <a:txBody>
                    <a:bodyPr/>
                    <a:lstStyle/>
                    <a:p>
                      <a:pPr algn="ctr"/>
                      <a:r>
                        <a:rPr lang="en-US" sz="3600" dirty="0">
                          <a:solidFill>
                            <a:schemeClr val="tx1"/>
                          </a:solidFill>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Extension I</a:t>
                      </a:r>
                      <a:endParaRPr lang="en-US" sz="3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3639082"/>
                  </a:ext>
                </a:extLst>
              </a:tr>
              <a:tr h="878512">
                <a:tc>
                  <a:txBody>
                    <a:bodyPr/>
                    <a:lstStyle/>
                    <a:p>
                      <a:pPr algn="ctr"/>
                      <a:r>
                        <a:rPr lang="en-US" sz="3600" dirty="0">
                          <a:solidFill>
                            <a:schemeClr val="tx1"/>
                          </a:solidFill>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Extension II-V</a:t>
                      </a:r>
                      <a:endParaRPr lang="en-US" sz="36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906522"/>
                  </a:ext>
                </a:extLst>
              </a:tr>
            </a:tbl>
          </a:graphicData>
        </a:graphic>
      </p:graphicFrame>
      <p:pic>
        <p:nvPicPr>
          <p:cNvPr id="1030" name="Picture 6">
            <a:extLst>
              <a:ext uri="{FF2B5EF4-FFF2-40B4-BE49-F238E27FC236}">
                <a16:creationId xmlns:a16="http://schemas.microsoft.com/office/drawing/2014/main" id="{EDDD7773-5527-CE4A-427C-9E7C1CBF32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2140" y="2114596"/>
            <a:ext cx="5466014" cy="68785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5452981-F75F-F815-2293-339ACE3790C4}"/>
              </a:ext>
            </a:extLst>
          </p:cNvPr>
          <p:cNvPicPr>
            <a:picLocks noChangeAspect="1"/>
          </p:cNvPicPr>
          <p:nvPr/>
        </p:nvPicPr>
        <p:blipFill rotWithShape="1">
          <a:blip r:embed="rId8"/>
          <a:srcRect t="2668"/>
          <a:stretch/>
        </p:blipFill>
        <p:spPr>
          <a:xfrm>
            <a:off x="7740586" y="8350327"/>
            <a:ext cx="3742355" cy="6142865"/>
          </a:xfrm>
          <a:prstGeom prst="rect">
            <a:avLst/>
          </a:prstGeom>
        </p:spPr>
      </p:pic>
      <p:pic>
        <p:nvPicPr>
          <p:cNvPr id="1032" name="Picture 8">
            <a:extLst>
              <a:ext uri="{FF2B5EF4-FFF2-40B4-BE49-F238E27FC236}">
                <a16:creationId xmlns:a16="http://schemas.microsoft.com/office/drawing/2014/main" id="{E306B103-5A14-EF09-0D78-796B7CB535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539" t="15623" b="8928"/>
          <a:stretch/>
        </p:blipFill>
        <p:spPr bwMode="auto">
          <a:xfrm>
            <a:off x="1459499" y="10220462"/>
            <a:ext cx="5621330" cy="347006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BEB0628-25F7-5027-8FD1-5BD061B1DF48}"/>
              </a:ext>
            </a:extLst>
          </p:cNvPr>
          <p:cNvSpPr/>
          <p:nvPr/>
        </p:nvSpPr>
        <p:spPr>
          <a:xfrm>
            <a:off x="2290754" y="13669598"/>
            <a:ext cx="3927678"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CYBERGLOVE I</a:t>
            </a:r>
          </a:p>
        </p:txBody>
      </p:sp>
      <p:sp>
        <p:nvSpPr>
          <p:cNvPr id="20" name="Rectangle 19">
            <a:extLst>
              <a:ext uri="{FF2B5EF4-FFF2-40B4-BE49-F238E27FC236}">
                <a16:creationId xmlns:a16="http://schemas.microsoft.com/office/drawing/2014/main" id="{923F9FE6-E734-EEB0-028A-05C8F0EFA83E}"/>
              </a:ext>
            </a:extLst>
          </p:cNvPr>
          <p:cNvSpPr/>
          <p:nvPr/>
        </p:nvSpPr>
        <p:spPr>
          <a:xfrm>
            <a:off x="8157247" y="14287945"/>
            <a:ext cx="3090911"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18 DOF Hand</a:t>
            </a:r>
          </a:p>
        </p:txBody>
      </p:sp>
      <p:sp>
        <p:nvSpPr>
          <p:cNvPr id="21" name="Rectangle 20">
            <a:extLst>
              <a:ext uri="{FF2B5EF4-FFF2-40B4-BE49-F238E27FC236}">
                <a16:creationId xmlns:a16="http://schemas.microsoft.com/office/drawing/2014/main" id="{86C1F3A4-E7C5-B8BE-2AC4-FC6A180FEE8A}"/>
              </a:ext>
            </a:extLst>
          </p:cNvPr>
          <p:cNvSpPr/>
          <p:nvPr/>
        </p:nvSpPr>
        <p:spPr>
          <a:xfrm>
            <a:off x="2587780" y="8993175"/>
            <a:ext cx="3638432"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SHFT Apparatus</a:t>
            </a:r>
          </a:p>
        </p:txBody>
      </p:sp>
      <p:pic>
        <p:nvPicPr>
          <p:cNvPr id="35" name="Picture 34">
            <a:extLst>
              <a:ext uri="{FF2B5EF4-FFF2-40B4-BE49-F238E27FC236}">
                <a16:creationId xmlns:a16="http://schemas.microsoft.com/office/drawing/2014/main" id="{71FF3BB4-ED21-D537-5E1B-0D57145A93FC}"/>
              </a:ext>
            </a:extLst>
          </p:cNvPr>
          <p:cNvPicPr>
            <a:picLocks noChangeAspect="1"/>
          </p:cNvPicPr>
          <p:nvPr/>
        </p:nvPicPr>
        <p:blipFill>
          <a:blip r:embed="rId10"/>
          <a:stretch>
            <a:fillRect/>
          </a:stretch>
        </p:blipFill>
        <p:spPr>
          <a:xfrm>
            <a:off x="17218441" y="11289584"/>
            <a:ext cx="4924252" cy="3839744"/>
          </a:xfrm>
          <a:prstGeom prst="rect">
            <a:avLst/>
          </a:prstGeom>
        </p:spPr>
      </p:pic>
      <p:pic>
        <p:nvPicPr>
          <p:cNvPr id="54" name="Graphic 53" descr="Bar chart with solid fill">
            <a:extLst>
              <a:ext uri="{FF2B5EF4-FFF2-40B4-BE49-F238E27FC236}">
                <a16:creationId xmlns:a16="http://schemas.microsoft.com/office/drawing/2014/main" id="{5555C62D-FF05-65FC-4070-A9A2CA745C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882325" y="11544176"/>
            <a:ext cx="2339788" cy="2339788"/>
          </a:xfrm>
          <a:prstGeom prst="rect">
            <a:avLst/>
          </a:prstGeom>
        </p:spPr>
      </p:pic>
      <p:sp>
        <p:nvSpPr>
          <p:cNvPr id="55" name="Text Placeholder 38">
            <a:extLst>
              <a:ext uri="{FF2B5EF4-FFF2-40B4-BE49-F238E27FC236}">
                <a16:creationId xmlns:a16="http://schemas.microsoft.com/office/drawing/2014/main" id="{EE02AA95-172A-3F99-90E1-7439170CDD7F}"/>
              </a:ext>
            </a:extLst>
          </p:cNvPr>
          <p:cNvSpPr txBox="1">
            <a:spLocks/>
          </p:cNvSpPr>
          <p:nvPr/>
        </p:nvSpPr>
        <p:spPr>
          <a:xfrm>
            <a:off x="29592046" y="13492509"/>
            <a:ext cx="2920346" cy="1569638"/>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3600" dirty="0"/>
              <a:t>Jarque Bou</a:t>
            </a:r>
            <a:br>
              <a:rPr lang="en-US" sz="3600" dirty="0"/>
            </a:br>
            <a:r>
              <a:rPr lang="en-US" sz="3600" dirty="0"/>
              <a:t>Dataset</a:t>
            </a:r>
          </a:p>
        </p:txBody>
      </p:sp>
      <p:pic>
        <p:nvPicPr>
          <p:cNvPr id="56" name="Picture 10">
            <a:extLst>
              <a:ext uri="{FF2B5EF4-FFF2-40B4-BE49-F238E27FC236}">
                <a16:creationId xmlns:a16="http://schemas.microsoft.com/office/drawing/2014/main" id="{4ADD544C-82E0-F5E7-7E6C-99A17B3E191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02703" y="22034687"/>
            <a:ext cx="6167311" cy="280527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3A5331D9-E736-392B-BB67-0F514D3D46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50660" y="24993768"/>
            <a:ext cx="6119354" cy="702335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AD233F4D-F956-EBFE-B417-FDEB165968C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642867" y="22001514"/>
            <a:ext cx="6066033" cy="294876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9E110610-515C-BCEB-854E-DD8722FCCC2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89546" y="25096754"/>
            <a:ext cx="6119354" cy="693063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CE627A9F-B9DF-FB72-0A99-4F504CD1E3A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317527" y="25040127"/>
            <a:ext cx="6139889" cy="693063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a:extLst>
              <a:ext uri="{FF2B5EF4-FFF2-40B4-BE49-F238E27FC236}">
                <a16:creationId xmlns:a16="http://schemas.microsoft.com/office/drawing/2014/main" id="{F325CF46-6126-5A78-CEED-956D011ADAE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94785" y="24998233"/>
            <a:ext cx="6138050" cy="704480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a:extLst>
              <a:ext uri="{FF2B5EF4-FFF2-40B4-BE49-F238E27FC236}">
                <a16:creationId xmlns:a16="http://schemas.microsoft.com/office/drawing/2014/main" id="{D8E41195-A7AC-F386-0816-22BC4DD44D9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972805" y="22088081"/>
            <a:ext cx="6139978" cy="2728879"/>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a:extLst>
              <a:ext uri="{FF2B5EF4-FFF2-40B4-BE49-F238E27FC236}">
                <a16:creationId xmlns:a16="http://schemas.microsoft.com/office/drawing/2014/main" id="{B45CD634-3573-52FB-7FE5-3E37598314DE}"/>
              </a:ext>
            </a:extLst>
          </p:cNvPr>
          <p:cNvSpPr/>
          <p:nvPr/>
        </p:nvSpPr>
        <p:spPr>
          <a:xfrm>
            <a:off x="10491755" y="21533066"/>
            <a:ext cx="4589205"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ADL 1: Putting Coins in Purse</a:t>
            </a:r>
            <a:endPar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7" name="Rectangle 86">
            <a:extLst>
              <a:ext uri="{FF2B5EF4-FFF2-40B4-BE49-F238E27FC236}">
                <a16:creationId xmlns:a16="http://schemas.microsoft.com/office/drawing/2014/main" id="{EC094439-B4BC-D6AB-EA4E-D279476D952E}"/>
              </a:ext>
            </a:extLst>
          </p:cNvPr>
          <p:cNvSpPr/>
          <p:nvPr/>
        </p:nvSpPr>
        <p:spPr>
          <a:xfrm>
            <a:off x="16156348" y="21564861"/>
            <a:ext cx="5466048"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ADL 3: Removing Coins from Purse</a:t>
            </a:r>
            <a:endPar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9" name="Rectangle 88">
            <a:extLst>
              <a:ext uri="{FF2B5EF4-FFF2-40B4-BE49-F238E27FC236}">
                <a16:creationId xmlns:a16="http://schemas.microsoft.com/office/drawing/2014/main" id="{A21C5696-8EF4-BD9A-205C-A2ED1266F567}"/>
              </a:ext>
            </a:extLst>
          </p:cNvPr>
          <p:cNvSpPr/>
          <p:nvPr/>
        </p:nvSpPr>
        <p:spPr>
          <a:xfrm>
            <a:off x="22901504" y="21564861"/>
            <a:ext cx="5318700"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ADL 6: Turning a Screwdriver 360 ̊</a:t>
            </a:r>
            <a:endPar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1" name="Rectangle 90">
            <a:extLst>
              <a:ext uri="{FF2B5EF4-FFF2-40B4-BE49-F238E27FC236}">
                <a16:creationId xmlns:a16="http://schemas.microsoft.com/office/drawing/2014/main" id="{ACD95423-E979-07E4-C473-B40148D6F492}"/>
              </a:ext>
            </a:extLst>
          </p:cNvPr>
          <p:cNvSpPr/>
          <p:nvPr/>
        </p:nvSpPr>
        <p:spPr>
          <a:xfrm>
            <a:off x="28810242" y="21532593"/>
            <a:ext cx="5287025" cy="523220"/>
          </a:xfrm>
          <a:prstGeom prst="rect">
            <a:avLst/>
          </a:prstGeom>
          <a:noFill/>
        </p:spPr>
        <p:txBody>
          <a:bodyPr wrap="none" lIns="91440" tIns="45720" rIns="91440" bIns="45720">
            <a:spAutoFit/>
          </a:bodyPr>
          <a:lstStyle/>
          <a:p>
            <a:pPr algn="ctr"/>
            <a:r>
              <a:rPr lang="en-US"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ADL 14: Cutting Clay with a Knife</a:t>
            </a:r>
            <a:endPar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34" name="Picture 10">
            <a:extLst>
              <a:ext uri="{FF2B5EF4-FFF2-40B4-BE49-F238E27FC236}">
                <a16:creationId xmlns:a16="http://schemas.microsoft.com/office/drawing/2014/main" id="{508ABFEF-6013-D65D-5278-771E84883AA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608430" y="444936"/>
            <a:ext cx="9728873" cy="81073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2" name="Table 96">
            <a:extLst>
              <a:ext uri="{FF2B5EF4-FFF2-40B4-BE49-F238E27FC236}">
                <a16:creationId xmlns:a16="http://schemas.microsoft.com/office/drawing/2014/main" id="{729FE635-43E8-AC65-94F7-40596608838C}"/>
              </a:ext>
            </a:extLst>
          </p:cNvPr>
          <p:cNvGraphicFramePr>
            <a:graphicFrameLocks noGrp="1"/>
          </p:cNvGraphicFramePr>
          <p:nvPr>
            <p:extLst>
              <p:ext uri="{D42A27DB-BD31-4B8C-83A1-F6EECF244321}">
                <p14:modId xmlns:p14="http://schemas.microsoft.com/office/powerpoint/2010/main" val="261623899"/>
              </p:ext>
            </p:extLst>
          </p:nvPr>
        </p:nvGraphicFramePr>
        <p:xfrm>
          <a:off x="34052292" y="10619106"/>
          <a:ext cx="8841148" cy="3200400"/>
        </p:xfrm>
        <a:graphic>
          <a:graphicData uri="http://schemas.openxmlformats.org/drawingml/2006/table">
            <a:tbl>
              <a:tblPr firstRow="1" bandRow="1">
                <a:tableStyleId>{5C22544A-7EE6-4342-B048-85BDC9FD1C3A}</a:tableStyleId>
              </a:tblPr>
              <a:tblGrid>
                <a:gridCol w="1163295">
                  <a:extLst>
                    <a:ext uri="{9D8B030D-6E8A-4147-A177-3AD203B41FA5}">
                      <a16:colId xmlns:a16="http://schemas.microsoft.com/office/drawing/2014/main" val="3083055115"/>
                    </a:ext>
                  </a:extLst>
                </a:gridCol>
                <a:gridCol w="7677853">
                  <a:extLst>
                    <a:ext uri="{9D8B030D-6E8A-4147-A177-3AD203B41FA5}">
                      <a16:colId xmlns:a16="http://schemas.microsoft.com/office/drawing/2014/main" val="399597101"/>
                    </a:ext>
                  </a:extLst>
                </a:gridCol>
              </a:tblGrid>
              <a:tr h="370840">
                <a:tc>
                  <a:txBody>
                    <a:bodyPr/>
                    <a:lstStyle/>
                    <a:p>
                      <a:pPr algn="ctr"/>
                      <a:r>
                        <a:rPr lang="en-US" sz="3600" dirty="0">
                          <a:solidFill>
                            <a:schemeClr val="tx1"/>
                          </a:solidFill>
                          <a:latin typeface="Times New Roman" panose="02020603050405020304" pitchFamily="18" charset="0"/>
                          <a:cs typeface="Times New Roman" panose="02020603050405020304" pitchFamily="18" charset="0"/>
                        </a:rPr>
                        <a:t>ADL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dirty="0">
                          <a:solidFill>
                            <a:schemeClr val="tx1"/>
                          </a:solidFill>
                          <a:latin typeface="Times New Roman" panose="02020603050405020304" pitchFamily="18" charset="0"/>
                          <a:cs typeface="Times New Roman" panose="0202060305040502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556991"/>
                  </a:ext>
                </a:extLst>
              </a:tr>
              <a:tr h="0">
                <a:tc>
                  <a:txBody>
                    <a:bodyPr/>
                    <a:lstStyle/>
                    <a:p>
                      <a:pPr algn="ctr"/>
                      <a:r>
                        <a:rPr lang="en-US" sz="3600" dirty="0">
                          <a:solidFill>
                            <a:schemeClr val="tx1"/>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dirty="0">
                          <a:solidFill>
                            <a:schemeClr val="tx1"/>
                          </a:solidFill>
                          <a:latin typeface="Times New Roman" panose="02020603050405020304" pitchFamily="18" charset="0"/>
                          <a:cs typeface="Times New Roman" panose="02020603050405020304" pitchFamily="18" charset="0"/>
                        </a:rPr>
                        <a:t>Picking up and placing coins in a purse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4623355"/>
                  </a:ext>
                </a:extLst>
              </a:tr>
              <a:tr h="370840">
                <a:tc>
                  <a:txBody>
                    <a:bodyPr/>
                    <a:lstStyle/>
                    <a:p>
                      <a:pPr algn="ctr"/>
                      <a:r>
                        <a:rPr lang="en-US" sz="3600"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dirty="0">
                          <a:solidFill>
                            <a:schemeClr val="tx1"/>
                          </a:solidFill>
                          <a:latin typeface="Times New Roman" panose="02020603050405020304" pitchFamily="18" charset="0"/>
                          <a:cs typeface="Times New Roman" panose="02020603050405020304" pitchFamily="18" charset="0"/>
                        </a:rPr>
                        <a:t>Removing coins from the purse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2261557"/>
                  </a:ext>
                </a:extLst>
              </a:tr>
              <a:tr h="370840">
                <a:tc>
                  <a:txBody>
                    <a:bodyPr/>
                    <a:lstStyle/>
                    <a:p>
                      <a:pPr algn="ctr"/>
                      <a:r>
                        <a:rPr lang="en-US" sz="3600" dirty="0">
                          <a:solidFill>
                            <a:schemeClr val="tx1"/>
                          </a:solidFill>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dirty="0">
                          <a:solidFill>
                            <a:schemeClr val="tx1"/>
                          </a:solidFill>
                          <a:latin typeface="Times New Roman" panose="02020603050405020304" pitchFamily="18" charset="0"/>
                          <a:cs typeface="Times New Roman" panose="02020603050405020304" pitchFamily="18" charset="0"/>
                        </a:rPr>
                        <a:t>Turning a screwdriver 360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4923867"/>
                  </a:ext>
                </a:extLst>
              </a:tr>
              <a:tr h="370840">
                <a:tc>
                  <a:txBody>
                    <a:bodyPr/>
                    <a:lstStyle/>
                    <a:p>
                      <a:pPr algn="ctr"/>
                      <a:r>
                        <a:rPr lang="en-US" sz="3600" dirty="0">
                          <a:solidFill>
                            <a:schemeClr val="tx1"/>
                          </a:solidFill>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dirty="0">
                          <a:solidFill>
                            <a:schemeClr val="tx1"/>
                          </a:solidFill>
                          <a:latin typeface="Times New Roman" panose="02020603050405020304" pitchFamily="18" charset="0"/>
                          <a:cs typeface="Times New Roman" panose="02020603050405020304" pitchFamily="18" charset="0"/>
                        </a:rPr>
                        <a:t>Cutting clay with a knife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476976"/>
                  </a:ext>
                </a:extLst>
              </a:tr>
            </a:tbl>
          </a:graphicData>
        </a:graphic>
      </p:graphicFrame>
      <p:sp>
        <p:nvSpPr>
          <p:cNvPr id="97" name="Rectangle 96">
            <a:extLst>
              <a:ext uri="{FF2B5EF4-FFF2-40B4-BE49-F238E27FC236}">
                <a16:creationId xmlns:a16="http://schemas.microsoft.com/office/drawing/2014/main" id="{93B2F61E-4D9E-EBD3-FA63-4B306D51670F}"/>
              </a:ext>
            </a:extLst>
          </p:cNvPr>
          <p:cNvSpPr/>
          <p:nvPr/>
        </p:nvSpPr>
        <p:spPr>
          <a:xfrm>
            <a:off x="36363479" y="9822469"/>
            <a:ext cx="472975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Pinch and Grasp ADL</a:t>
            </a:r>
          </a:p>
        </p:txBody>
      </p:sp>
      <p:sp>
        <p:nvSpPr>
          <p:cNvPr id="101" name="Rectangle 100">
            <a:extLst>
              <a:ext uri="{FF2B5EF4-FFF2-40B4-BE49-F238E27FC236}">
                <a16:creationId xmlns:a16="http://schemas.microsoft.com/office/drawing/2014/main" id="{A95585F1-463B-E5EB-61A3-3F6134BC7AB5}"/>
              </a:ext>
            </a:extLst>
          </p:cNvPr>
          <p:cNvSpPr/>
          <p:nvPr/>
        </p:nvSpPr>
        <p:spPr>
          <a:xfrm>
            <a:off x="35311652" y="8657603"/>
            <a:ext cx="7186519"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Average Flexor Intensity All ADL</a:t>
            </a:r>
          </a:p>
        </p:txBody>
      </p:sp>
      <p:pic>
        <p:nvPicPr>
          <p:cNvPr id="1036" name="Picture 12">
            <a:extLst>
              <a:ext uri="{FF2B5EF4-FFF2-40B4-BE49-F238E27FC236}">
                <a16:creationId xmlns:a16="http://schemas.microsoft.com/office/drawing/2014/main" id="{76E9B15C-0F6B-F0C8-BD17-A309C9C549B7}"/>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2326563" y="22034687"/>
            <a:ext cx="6130853" cy="2852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B7A87DE3-3D62-C770-227F-18C96ADEA505}"/>
              </a:ext>
            </a:extLst>
          </p:cNvPr>
          <p:cNvGraphicFramePr>
            <a:graphicFrameLocks noGrp="1"/>
          </p:cNvGraphicFramePr>
          <p:nvPr>
            <p:extLst>
              <p:ext uri="{D42A27DB-BD31-4B8C-83A1-F6EECF244321}">
                <p14:modId xmlns:p14="http://schemas.microsoft.com/office/powerpoint/2010/main" val="1710918957"/>
              </p:ext>
            </p:extLst>
          </p:nvPr>
        </p:nvGraphicFramePr>
        <p:xfrm>
          <a:off x="22519275" y="15723106"/>
          <a:ext cx="10968366" cy="5212080"/>
        </p:xfrm>
        <a:graphic>
          <a:graphicData uri="http://schemas.openxmlformats.org/drawingml/2006/table">
            <a:tbl>
              <a:tblPr firstRow="1" bandRow="1">
                <a:tableStyleId>{5C22544A-7EE6-4342-B048-85BDC9FD1C3A}</a:tableStyleId>
              </a:tblPr>
              <a:tblGrid>
                <a:gridCol w="2550507">
                  <a:extLst>
                    <a:ext uri="{9D8B030D-6E8A-4147-A177-3AD203B41FA5}">
                      <a16:colId xmlns:a16="http://schemas.microsoft.com/office/drawing/2014/main" val="1350414583"/>
                    </a:ext>
                  </a:extLst>
                </a:gridCol>
                <a:gridCol w="8417859">
                  <a:extLst>
                    <a:ext uri="{9D8B030D-6E8A-4147-A177-3AD203B41FA5}">
                      <a16:colId xmlns:a16="http://schemas.microsoft.com/office/drawing/2014/main" val="613850736"/>
                    </a:ext>
                  </a:extLst>
                </a:gridCol>
              </a:tblGrid>
              <a:tr h="370840">
                <a:tc>
                  <a:txBody>
                    <a:bodyPr/>
                    <a:lstStyle/>
                    <a:p>
                      <a:r>
                        <a:rPr lang="en-US" sz="3600" dirty="0">
                          <a:solidFill>
                            <a:schemeClr val="tx1"/>
                          </a:solidFill>
                        </a:rPr>
                        <a:t>Task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dirty="0">
                          <a:solidFill>
                            <a:schemeClr val="tx1"/>
                          </a:solidFill>
                        </a:rPr>
                        <a:t>Attributes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5619973"/>
                  </a:ext>
                </a:extLst>
              </a:tr>
              <a:tr h="370840">
                <a:tc>
                  <a:txBody>
                    <a:bodyPr/>
                    <a:lstStyle/>
                    <a:p>
                      <a:r>
                        <a:rPr lang="en-US" sz="3600" dirty="0">
                          <a:solidFill>
                            <a:schemeClr val="tx1"/>
                          </a:solidFill>
                        </a:rPr>
                        <a:t>Pinch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dirty="0">
                          <a:solidFill>
                            <a:schemeClr val="tx1"/>
                          </a:solidFill>
                        </a:rPr>
                        <a:t>Low Intensity Twitches</a:t>
                      </a:r>
                    </a:p>
                    <a:p>
                      <a:r>
                        <a:rPr lang="en-US" sz="3600" dirty="0">
                          <a:solidFill>
                            <a:schemeClr val="tx1"/>
                          </a:solidFill>
                        </a:rPr>
                        <a:t>Pinches tetanized when joint angles are held relatively constant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0201818"/>
                  </a:ext>
                </a:extLst>
              </a:tr>
              <a:tr h="260198">
                <a:tc>
                  <a:txBody>
                    <a:bodyPr/>
                    <a:lstStyle/>
                    <a:p>
                      <a:r>
                        <a:rPr lang="en-US" sz="3600" dirty="0">
                          <a:solidFill>
                            <a:schemeClr val="tx1"/>
                          </a:solidFill>
                        </a:rPr>
                        <a:t>Grasp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3600" dirty="0">
                          <a:solidFill>
                            <a:schemeClr val="tx1"/>
                          </a:solidFill>
                        </a:rPr>
                        <a:t>High Intensity Tetanus</a:t>
                      </a:r>
                    </a:p>
                    <a:p>
                      <a:r>
                        <a:rPr lang="en-US" sz="3600" dirty="0">
                          <a:solidFill>
                            <a:schemeClr val="tx1"/>
                          </a:solidFill>
                        </a:rPr>
                        <a:t>Activation composed of tetanus with spikes in intensity</a:t>
                      </a:r>
                      <a:br>
                        <a:rPr lang="en-US" sz="3600" dirty="0">
                          <a:solidFill>
                            <a:schemeClr val="tx1"/>
                          </a:solidFill>
                        </a:rPr>
                      </a:br>
                      <a:r>
                        <a:rPr lang="en-US" sz="3600" dirty="0">
                          <a:solidFill>
                            <a:schemeClr val="tx1"/>
                          </a:solidFill>
                        </a:rPr>
                        <a:t>Minima of tetanus was comparable to the maxima of a low intensity pinch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816519"/>
                  </a:ext>
                </a:extLst>
              </a:tr>
            </a:tbl>
          </a:graphicData>
        </a:graphic>
      </p:graphicFrame>
      <p:sp>
        <p:nvSpPr>
          <p:cNvPr id="42" name="Text Placeholder 41"/>
          <p:cNvSpPr>
            <a:spLocks noGrp="1"/>
          </p:cNvSpPr>
          <p:nvPr>
            <p:ph type="body" sz="quarter" idx="24"/>
          </p:nvPr>
        </p:nvSpPr>
        <p:spPr>
          <a:xfrm>
            <a:off x="11054724" y="14473829"/>
            <a:ext cx="21421724" cy="923322"/>
          </a:xfrm>
        </p:spPr>
        <p:txBody>
          <a:bodyPr/>
          <a:lstStyle/>
          <a:p>
            <a:r>
              <a:rPr lang="en-US" sz="4800" dirty="0"/>
              <a:t>Results</a:t>
            </a:r>
            <a:endParaRPr lang="en-US" dirty="0"/>
          </a:p>
        </p:txBody>
      </p:sp>
      <p:sp>
        <p:nvSpPr>
          <p:cNvPr id="7" name="Rectangle 6">
            <a:extLst>
              <a:ext uri="{FF2B5EF4-FFF2-40B4-BE49-F238E27FC236}">
                <a16:creationId xmlns:a16="http://schemas.microsoft.com/office/drawing/2014/main" id="{E6C02FCD-4F80-2EF6-3B52-400218BCB2FF}"/>
              </a:ext>
            </a:extLst>
          </p:cNvPr>
          <p:cNvSpPr/>
          <p:nvPr/>
        </p:nvSpPr>
        <p:spPr>
          <a:xfrm>
            <a:off x="15012225" y="15190903"/>
            <a:ext cx="399019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Pinch           Grasp</a:t>
            </a:r>
          </a:p>
        </p:txBody>
      </p:sp>
      <p:sp>
        <p:nvSpPr>
          <p:cNvPr id="8" name="Arrow: Right 7">
            <a:extLst>
              <a:ext uri="{FF2B5EF4-FFF2-40B4-BE49-F238E27FC236}">
                <a16:creationId xmlns:a16="http://schemas.microsoft.com/office/drawing/2014/main" id="{9A6E243E-5C64-29DF-BAF8-6E9B5204FD88}"/>
              </a:ext>
            </a:extLst>
          </p:cNvPr>
          <p:cNvSpPr/>
          <p:nvPr/>
        </p:nvSpPr>
        <p:spPr>
          <a:xfrm>
            <a:off x="16420699" y="15384895"/>
            <a:ext cx="1126156" cy="4049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EAA3A65-C2DF-135A-9155-84C9BC5C2239}"/>
              </a:ext>
            </a:extLst>
          </p:cNvPr>
          <p:cNvPicPr>
            <a:picLocks noChangeAspect="1"/>
          </p:cNvPicPr>
          <p:nvPr/>
        </p:nvPicPr>
        <p:blipFill rotWithShape="1">
          <a:blip r:embed="rId22"/>
          <a:srcRect b="4188"/>
          <a:stretch/>
        </p:blipFill>
        <p:spPr>
          <a:xfrm>
            <a:off x="13213305" y="16010786"/>
            <a:ext cx="8134350" cy="5137971"/>
          </a:xfrm>
          <a:prstGeom prst="rect">
            <a:avLst/>
          </a:prstGeom>
        </p:spPr>
      </p:pic>
      <p:sp>
        <p:nvSpPr>
          <p:cNvPr id="11" name="Rectangle 10">
            <a:extLst>
              <a:ext uri="{FF2B5EF4-FFF2-40B4-BE49-F238E27FC236}">
                <a16:creationId xmlns:a16="http://schemas.microsoft.com/office/drawing/2014/main" id="{761444AD-961F-F0D0-F37D-8528A4CAF869}"/>
              </a:ext>
            </a:extLst>
          </p:cNvPr>
          <p:cNvSpPr/>
          <p:nvPr/>
        </p:nvSpPr>
        <p:spPr>
          <a:xfrm>
            <a:off x="14287777" y="20786913"/>
            <a:ext cx="1268296" cy="369332"/>
          </a:xfrm>
          <a:prstGeom prst="rect">
            <a:avLst/>
          </a:prstGeom>
          <a:noFill/>
        </p:spPr>
        <p:txBody>
          <a:bodyPr wrap="none" lIns="91440" tIns="45720" rIns="91440" bIns="45720">
            <a:spAutoFit/>
          </a:bodyPr>
          <a:lstStyle/>
          <a:p>
            <a:pPr algn="ctr"/>
            <a:r>
              <a:rPr lang="en-US" sz="1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Light Pinch</a:t>
            </a:r>
          </a:p>
        </p:txBody>
      </p:sp>
      <p:sp>
        <p:nvSpPr>
          <p:cNvPr id="16" name="Rectangle 15">
            <a:extLst>
              <a:ext uri="{FF2B5EF4-FFF2-40B4-BE49-F238E27FC236}">
                <a16:creationId xmlns:a16="http://schemas.microsoft.com/office/drawing/2014/main" id="{0CCCB6FC-07BC-ED49-E201-BC85F020D13F}"/>
              </a:ext>
            </a:extLst>
          </p:cNvPr>
          <p:cNvSpPr/>
          <p:nvPr/>
        </p:nvSpPr>
        <p:spPr>
          <a:xfrm>
            <a:off x="16011944" y="20786913"/>
            <a:ext cx="1370888" cy="369332"/>
          </a:xfrm>
          <a:prstGeom prst="rect">
            <a:avLst/>
          </a:prstGeom>
          <a:noFill/>
        </p:spPr>
        <p:txBody>
          <a:bodyPr wrap="none" lIns="91440" tIns="45720" rIns="91440" bIns="45720">
            <a:spAutoFit/>
          </a:bodyPr>
          <a:lstStyle/>
          <a:p>
            <a:pPr algn="ctr"/>
            <a:r>
              <a:rPr lang="en-US" sz="1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Heavy Pinch</a:t>
            </a:r>
          </a:p>
        </p:txBody>
      </p:sp>
      <p:sp>
        <p:nvSpPr>
          <p:cNvPr id="17" name="Rectangle 16">
            <a:extLst>
              <a:ext uri="{FF2B5EF4-FFF2-40B4-BE49-F238E27FC236}">
                <a16:creationId xmlns:a16="http://schemas.microsoft.com/office/drawing/2014/main" id="{75717081-62FB-BF2B-BD8E-AAC70C99D8FF}"/>
              </a:ext>
            </a:extLst>
          </p:cNvPr>
          <p:cNvSpPr/>
          <p:nvPr/>
        </p:nvSpPr>
        <p:spPr>
          <a:xfrm>
            <a:off x="17907481" y="20786913"/>
            <a:ext cx="1293944" cy="369332"/>
          </a:xfrm>
          <a:prstGeom prst="rect">
            <a:avLst/>
          </a:prstGeom>
          <a:noFill/>
        </p:spPr>
        <p:txBody>
          <a:bodyPr wrap="none" lIns="91440" tIns="45720" rIns="91440" bIns="45720">
            <a:spAutoFit/>
          </a:bodyPr>
          <a:lstStyle/>
          <a:p>
            <a:pPr algn="ctr"/>
            <a:r>
              <a:rPr lang="en-US" sz="1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Light Grasp</a:t>
            </a:r>
          </a:p>
        </p:txBody>
      </p:sp>
      <p:sp>
        <p:nvSpPr>
          <p:cNvPr id="22" name="Rectangle 21">
            <a:extLst>
              <a:ext uri="{FF2B5EF4-FFF2-40B4-BE49-F238E27FC236}">
                <a16:creationId xmlns:a16="http://schemas.microsoft.com/office/drawing/2014/main" id="{C31138F4-F32C-B36C-8984-670204A9D62B}"/>
              </a:ext>
            </a:extLst>
          </p:cNvPr>
          <p:cNvSpPr/>
          <p:nvPr/>
        </p:nvSpPr>
        <p:spPr>
          <a:xfrm>
            <a:off x="19611688" y="20791103"/>
            <a:ext cx="1396536" cy="369332"/>
          </a:xfrm>
          <a:prstGeom prst="rect">
            <a:avLst/>
          </a:prstGeom>
          <a:noFill/>
        </p:spPr>
        <p:txBody>
          <a:bodyPr wrap="none" lIns="91440" tIns="45720" rIns="91440" bIns="45720">
            <a:spAutoFit/>
          </a:bodyPr>
          <a:lstStyle/>
          <a:p>
            <a:pPr algn="ctr"/>
            <a:r>
              <a:rPr lang="en-US" sz="1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Heavy Grasp</a:t>
            </a:r>
          </a:p>
        </p:txBody>
      </p:sp>
      <p:sp>
        <p:nvSpPr>
          <p:cNvPr id="23" name="Rectangle 22">
            <a:extLst>
              <a:ext uri="{FF2B5EF4-FFF2-40B4-BE49-F238E27FC236}">
                <a16:creationId xmlns:a16="http://schemas.microsoft.com/office/drawing/2014/main" id="{65F0F97D-92A8-4D15-D8D4-FB05DE8111CA}"/>
              </a:ext>
            </a:extLst>
          </p:cNvPr>
          <p:cNvSpPr/>
          <p:nvPr/>
        </p:nvSpPr>
        <p:spPr>
          <a:xfrm>
            <a:off x="1531240" y="30632308"/>
            <a:ext cx="2113079"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(SX230 Electrode)</a:t>
            </a:r>
          </a:p>
        </p:txBody>
      </p:sp>
    </p:spTree>
    <p:extLst>
      <p:ext uri="{BB962C8B-B14F-4D97-AF65-F5344CB8AC3E}">
        <p14:creationId xmlns:p14="http://schemas.microsoft.com/office/powerpoint/2010/main" val="2852536314"/>
      </p:ext>
    </p:extLst>
  </p:cSld>
  <p:clrMapOvr>
    <a:masterClrMapping/>
  </p:clrMapOvr>
</p:sld>
</file>

<file path=ppt/theme/theme1.xml><?xml version="1.0" encoding="utf-8"?>
<a:theme xmlns:a="http://schemas.openxmlformats.org/drawingml/2006/main" name="36x48 Trifold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PosterPresentations.com-36x48_Trifold_Template-V3</Template>
  <TotalTime>1320</TotalTime>
  <Words>865</Words>
  <Application>Microsoft Office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36x48 Trifold 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Trifold PowerPoint Poster Presentation</dc:title>
  <dc:subject>Research poster presentation template</dc:subject>
  <dc:creator>PosterPresentations.com</dc:creator>
  <cp:keywords>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Brendan P. Beauchamp</cp:lastModifiedBy>
  <cp:revision>46</cp:revision>
  <cp:lastPrinted>2022-12-06T23:26:17Z</cp:lastPrinted>
  <dcterms:created xsi:type="dcterms:W3CDTF">2012-02-03T23:30:52Z</dcterms:created>
  <dcterms:modified xsi:type="dcterms:W3CDTF">2022-12-06T23:26:23Z</dcterms:modified>
  <cp:category>Research poster templates</cp:category>
</cp:coreProperties>
</file>